
<file path=[Content_Types].xml><?xml version="1.0" encoding="utf-8"?>
<Types xmlns="http://schemas.openxmlformats.org/package/2006/content-types">
  <Default Extension="bin" ContentType="image/unknown"/>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ink/ink1.xml" ContentType="application/inkml+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95"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 id="289" r:id="rId21"/>
    <p:sldId id="290" r:id="rId22"/>
    <p:sldId id="291" r:id="rId23"/>
    <p:sldId id="292" r:id="rId24"/>
    <p:sldId id="274" r:id="rId25"/>
    <p:sldId id="276" r:id="rId26"/>
    <p:sldId id="277" r:id="rId27"/>
    <p:sldId id="278" r:id="rId28"/>
    <p:sldId id="279" r:id="rId29"/>
    <p:sldId id="275" r:id="rId30"/>
    <p:sldId id="280" r:id="rId31"/>
    <p:sldId id="294" r:id="rId32"/>
    <p:sldId id="281" r:id="rId33"/>
    <p:sldId id="286" r:id="rId34"/>
    <p:sldId id="287" r:id="rId35"/>
    <p:sldId id="282" r:id="rId36"/>
    <p:sldId id="283" r:id="rId37"/>
    <p:sldId id="284" r:id="rId38"/>
    <p:sldId id="285" r:id="rId39"/>
    <p:sldId id="296" r:id="rId40"/>
    <p:sldId id="288"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112" d="100"/>
          <a:sy n="112" d="100"/>
        </p:scale>
        <p:origin x="5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0-08-18T08:43:23.083"/>
    </inkml:context>
    <inkml:brush xml:id="br0">
      <inkml:brushProperty name="width" value="0.05292" units="cm"/>
      <inkml:brushProperty name="height" value="0.05292" units="cm"/>
      <inkml:brushProperty name="color" value="#FF0000"/>
    </inkml:brush>
  </inkml:definitions>
  <inkml:trace contextRef="#ctx0" brushRef="#br0">21010 11633 0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D4CFCDE-5A71-47C6-878B-1EC4476E22CC}" type="datetimeFigureOut">
              <a:rPr lang="en-US" smtClean="0"/>
              <a:t>17-Dec-22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269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17-Dec-22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5335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17-Dec-22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47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17-Dec-22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1043954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4CFCDE-5A71-47C6-878B-1EC4476E22CC}" type="datetimeFigureOut">
              <a:rPr lang="en-US" smtClean="0"/>
              <a:t>17-Dec-22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595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CFCDE-5A71-47C6-878B-1EC4476E22CC}" type="datetimeFigureOut">
              <a:rPr lang="en-US" smtClean="0"/>
              <a:t>17-Dec-22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3752551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CFCDE-5A71-47C6-878B-1EC4476E22CC}" type="datetimeFigureOut">
              <a:rPr lang="en-US" smtClean="0"/>
              <a:t>17-Dec-22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51267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CFCDE-5A71-47C6-878B-1EC4476E22CC}" type="datetimeFigureOut">
              <a:rPr lang="en-US" smtClean="0"/>
              <a:t>17-Dec-22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66236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CFCDE-5A71-47C6-878B-1EC4476E22CC}" type="datetimeFigureOut">
              <a:rPr lang="en-US" smtClean="0"/>
              <a:t>17-Dec-22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320222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4CFCDE-5A71-47C6-878B-1EC4476E22CC}" type="datetimeFigureOut">
              <a:rPr lang="en-US" smtClean="0"/>
              <a:t>17-Dec-22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83329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4CFCDE-5A71-47C6-878B-1EC4476E22CC}" type="datetimeFigureOut">
              <a:rPr lang="en-US" smtClean="0"/>
              <a:t>17-Dec-22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183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4CFCDE-5A71-47C6-878B-1EC4476E22CC}" type="datetimeFigureOut">
              <a:rPr lang="en-US" smtClean="0"/>
              <a:t>17-Dec-22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2A602DE-68B7-47AA-B1D7-04253592BFC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888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30.emf"/><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7BE3-22E2-4B51-A65B-F860D26DE599}"/>
              </a:ext>
            </a:extLst>
          </p:cNvPr>
          <p:cNvSpPr>
            <a:spLocks noGrp="1"/>
          </p:cNvSpPr>
          <p:nvPr>
            <p:ph type="ctrTitle"/>
          </p:nvPr>
        </p:nvSpPr>
        <p:spPr/>
        <p:txBody>
          <a:bodyPr/>
          <a:lstStyle/>
          <a:p>
            <a:r>
              <a:rPr lang="en-US" dirty="0">
                <a:solidFill>
                  <a:schemeClr val="tx2"/>
                </a:solidFill>
                <a:latin typeface="GillSans"/>
              </a:rPr>
              <a:t>The Design of Everyday Things</a:t>
            </a:r>
            <a:endParaRPr lang="en-US" dirty="0">
              <a:solidFill>
                <a:schemeClr val="tx2"/>
              </a:solidFill>
            </a:endParaRPr>
          </a:p>
        </p:txBody>
      </p:sp>
      <p:sp>
        <p:nvSpPr>
          <p:cNvPr id="3" name="Subtitle 2">
            <a:extLst>
              <a:ext uri="{FF2B5EF4-FFF2-40B4-BE49-F238E27FC236}">
                <a16:creationId xmlns:a16="http://schemas.microsoft.com/office/drawing/2014/main" id="{37180589-AB77-4ECF-AEE8-319E58DC1374}"/>
              </a:ext>
            </a:extLst>
          </p:cNvPr>
          <p:cNvSpPr>
            <a:spLocks noGrp="1"/>
          </p:cNvSpPr>
          <p:nvPr>
            <p:ph type="subTitle" idx="1"/>
          </p:nvPr>
        </p:nvSpPr>
        <p:spPr/>
        <p:txBody>
          <a:bodyPr/>
          <a:lstStyle/>
          <a:p>
            <a:r>
              <a:rPr lang="en-US" dirty="0"/>
              <a:t>Donald Norman</a:t>
            </a:r>
          </a:p>
          <a:p>
            <a:r>
              <a:rPr lang="en-US" dirty="0"/>
              <a:t>Lecture by Dr. Tabin Hasan</a:t>
            </a:r>
          </a:p>
        </p:txBody>
      </p:sp>
    </p:spTree>
    <p:extLst>
      <p:ext uri="{BB962C8B-B14F-4D97-AF65-F5344CB8AC3E}">
        <p14:creationId xmlns:p14="http://schemas.microsoft.com/office/powerpoint/2010/main" val="113586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D513-1381-4AAF-A1F0-9C22E3FC2AA4}"/>
              </a:ext>
            </a:extLst>
          </p:cNvPr>
          <p:cNvSpPr>
            <a:spLocks noGrp="1"/>
          </p:cNvSpPr>
          <p:nvPr>
            <p:ph type="title"/>
          </p:nvPr>
        </p:nvSpPr>
        <p:spPr/>
        <p:txBody>
          <a:bodyPr/>
          <a:lstStyle/>
          <a:p>
            <a:r>
              <a:rPr lang="en-US" dirty="0"/>
              <a:t>Mental Model</a:t>
            </a:r>
          </a:p>
        </p:txBody>
      </p:sp>
      <p:sp>
        <p:nvSpPr>
          <p:cNvPr id="3" name="Content Placeholder 2">
            <a:extLst>
              <a:ext uri="{FF2B5EF4-FFF2-40B4-BE49-F238E27FC236}">
                <a16:creationId xmlns:a16="http://schemas.microsoft.com/office/drawing/2014/main" id="{1232DE85-1AFA-4E31-8EDC-32DA52E7249A}"/>
              </a:ext>
            </a:extLst>
          </p:cNvPr>
          <p:cNvSpPr>
            <a:spLocks noGrp="1"/>
          </p:cNvSpPr>
          <p:nvPr>
            <p:ph idx="1"/>
          </p:nvPr>
        </p:nvSpPr>
        <p:spPr/>
        <p:txBody>
          <a:bodyPr/>
          <a:lstStyle/>
          <a:p>
            <a:r>
              <a:rPr lang="en-US" dirty="0"/>
              <a:t>• Conceptual model of the way something works</a:t>
            </a:r>
          </a:p>
          <a:p>
            <a:r>
              <a:rPr lang="en-US" dirty="0"/>
              <a:t>• Often constructed from fragmentary evidence</a:t>
            </a:r>
          </a:p>
        </p:txBody>
      </p:sp>
    </p:spTree>
    <p:extLst>
      <p:ext uri="{BB962C8B-B14F-4D97-AF65-F5344CB8AC3E}">
        <p14:creationId xmlns:p14="http://schemas.microsoft.com/office/powerpoint/2010/main" val="205445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0AEC-CB12-4AB8-A0B6-E6F9FC23269E}"/>
              </a:ext>
            </a:extLst>
          </p:cNvPr>
          <p:cNvSpPr>
            <a:spLocks noGrp="1"/>
          </p:cNvSpPr>
          <p:nvPr>
            <p:ph type="title"/>
          </p:nvPr>
        </p:nvSpPr>
        <p:spPr/>
        <p:txBody>
          <a:bodyPr/>
          <a:lstStyle/>
          <a:p>
            <a:r>
              <a:rPr lang="en-US" dirty="0"/>
              <a:t>Example: Thermostat</a:t>
            </a:r>
          </a:p>
        </p:txBody>
      </p:sp>
      <p:sp>
        <p:nvSpPr>
          <p:cNvPr id="3" name="Content Placeholder 2">
            <a:extLst>
              <a:ext uri="{FF2B5EF4-FFF2-40B4-BE49-F238E27FC236}">
                <a16:creationId xmlns:a16="http://schemas.microsoft.com/office/drawing/2014/main" id="{24E44BCD-583E-43DA-A165-F06B57F4EFE1}"/>
              </a:ext>
            </a:extLst>
          </p:cNvPr>
          <p:cNvSpPr>
            <a:spLocks noGrp="1"/>
          </p:cNvSpPr>
          <p:nvPr>
            <p:ph idx="1"/>
          </p:nvPr>
        </p:nvSpPr>
        <p:spPr>
          <a:xfrm>
            <a:off x="838200" y="1825625"/>
            <a:ext cx="10515600" cy="1682506"/>
          </a:xfrm>
        </p:spPr>
        <p:txBody>
          <a:bodyPr/>
          <a:lstStyle/>
          <a:p>
            <a:pPr marL="0" indent="0">
              <a:buNone/>
            </a:pPr>
            <a:r>
              <a:rPr lang="en-US" dirty="0"/>
              <a:t>• Will a room or oven heat (or cool) faster if the thermostat is turned all the way to the maximum setting?</a:t>
            </a:r>
          </a:p>
          <a:p>
            <a:endParaRPr lang="en-US" dirty="0"/>
          </a:p>
          <a:p>
            <a:endParaRPr lang="en-US" dirty="0"/>
          </a:p>
        </p:txBody>
      </p:sp>
      <p:sp>
        <p:nvSpPr>
          <p:cNvPr id="4" name="Rectangle 3">
            <a:extLst>
              <a:ext uri="{FF2B5EF4-FFF2-40B4-BE49-F238E27FC236}">
                <a16:creationId xmlns:a16="http://schemas.microsoft.com/office/drawing/2014/main" id="{4207B67F-66CB-44F2-8318-CB4DD61F739C}"/>
              </a:ext>
            </a:extLst>
          </p:cNvPr>
          <p:cNvSpPr/>
          <p:nvPr/>
        </p:nvSpPr>
        <p:spPr>
          <a:xfrm>
            <a:off x="1975338" y="3244361"/>
            <a:ext cx="7678616" cy="2308324"/>
          </a:xfrm>
          <a:prstGeom prst="rect">
            <a:avLst/>
          </a:prstGeom>
        </p:spPr>
        <p:txBody>
          <a:bodyPr wrap="square">
            <a:spAutoFit/>
          </a:bodyPr>
          <a:lstStyle/>
          <a:p>
            <a:r>
              <a:rPr lang="en-US" sz="3600" b="0" i="0" u="none" strike="noStrike" baseline="0" dirty="0">
                <a:latin typeface="GillSans"/>
              </a:rPr>
              <a:t>• </a:t>
            </a:r>
            <a:r>
              <a:rPr lang="en-US" dirty="0">
                <a:latin typeface="GillSans"/>
              </a:rPr>
              <a:t>Two 'folk' theories of thermostats</a:t>
            </a:r>
          </a:p>
          <a:p>
            <a:pPr lvl="1"/>
            <a:r>
              <a:rPr lang="en-US" sz="3600" b="0" i="0" u="none" strike="noStrike" baseline="0" dirty="0">
                <a:latin typeface="GillSans"/>
              </a:rPr>
              <a:t>• </a:t>
            </a:r>
            <a:r>
              <a:rPr lang="en-US" i="1" dirty="0">
                <a:latin typeface="GillSans-Italic"/>
              </a:rPr>
              <a:t>timer theory </a:t>
            </a:r>
            <a:r>
              <a:rPr lang="en-US" dirty="0">
                <a:latin typeface="GillSans"/>
              </a:rPr>
              <a:t>- thermostat controls the relative proportion of time that the device stays on</a:t>
            </a:r>
          </a:p>
          <a:p>
            <a:pPr lvl="1"/>
            <a:r>
              <a:rPr lang="en-US" sz="3600" b="0" i="0" u="none" strike="noStrike" baseline="0" dirty="0">
                <a:latin typeface="GillSans"/>
              </a:rPr>
              <a:t>• </a:t>
            </a:r>
            <a:r>
              <a:rPr lang="en-US" i="1" dirty="0">
                <a:latin typeface="GillSans-Italic"/>
              </a:rPr>
              <a:t>valve theory </a:t>
            </a:r>
            <a:r>
              <a:rPr lang="en-US" dirty="0">
                <a:latin typeface="GillSans"/>
              </a:rPr>
              <a:t>- thermostat controls how much heat (cold) comes out of the device</a:t>
            </a:r>
            <a:endParaRPr lang="en-US" dirty="0"/>
          </a:p>
        </p:txBody>
      </p:sp>
    </p:spTree>
    <p:extLst>
      <p:ext uri="{BB962C8B-B14F-4D97-AF65-F5344CB8AC3E}">
        <p14:creationId xmlns:p14="http://schemas.microsoft.com/office/powerpoint/2010/main" val="308435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2384-9C4D-4011-AF2A-A23D9651F1AF}"/>
              </a:ext>
            </a:extLst>
          </p:cNvPr>
          <p:cNvSpPr>
            <a:spLocks noGrp="1"/>
          </p:cNvSpPr>
          <p:nvPr>
            <p:ph type="title"/>
          </p:nvPr>
        </p:nvSpPr>
        <p:spPr/>
        <p:txBody>
          <a:bodyPr/>
          <a:lstStyle/>
          <a:p>
            <a:r>
              <a:rPr lang="en-US" dirty="0"/>
              <a:t>Thermostat</a:t>
            </a:r>
          </a:p>
        </p:txBody>
      </p:sp>
      <p:sp>
        <p:nvSpPr>
          <p:cNvPr id="3" name="Content Placeholder 2">
            <a:extLst>
              <a:ext uri="{FF2B5EF4-FFF2-40B4-BE49-F238E27FC236}">
                <a16:creationId xmlns:a16="http://schemas.microsoft.com/office/drawing/2014/main" id="{66EDD3DC-C837-4A63-835A-27C48585AA74}"/>
              </a:ext>
            </a:extLst>
          </p:cNvPr>
          <p:cNvSpPr>
            <a:spLocks noGrp="1"/>
          </p:cNvSpPr>
          <p:nvPr>
            <p:ph idx="1"/>
          </p:nvPr>
        </p:nvSpPr>
        <p:spPr/>
        <p:txBody>
          <a:bodyPr>
            <a:normAutofit/>
          </a:bodyPr>
          <a:lstStyle/>
          <a:p>
            <a:r>
              <a:rPr lang="en-US" sz="4000" dirty="0"/>
              <a:t>• </a:t>
            </a:r>
            <a:r>
              <a:rPr lang="en-US" sz="4000" b="1" dirty="0"/>
              <a:t>Both are wrong</a:t>
            </a:r>
          </a:p>
          <a:p>
            <a:pPr lvl="1"/>
            <a:r>
              <a:rPr lang="en-US" sz="3600" dirty="0"/>
              <a:t>• Thermostat is an on/off switch</a:t>
            </a:r>
          </a:p>
          <a:p>
            <a:pPr lvl="1"/>
            <a:r>
              <a:rPr lang="en-US" sz="3600" dirty="0"/>
              <a:t>• Fully on or fully off - no in between</a:t>
            </a:r>
          </a:p>
          <a:p>
            <a:pPr lvl="1"/>
            <a:r>
              <a:rPr lang="en-US" sz="3600" dirty="0"/>
              <a:t>• Design gives no hint to the actual model</a:t>
            </a:r>
          </a:p>
          <a:p>
            <a:pPr marL="0" indent="0">
              <a:buNone/>
            </a:pPr>
            <a:r>
              <a:rPr lang="en-US" sz="4000" dirty="0"/>
              <a:t>• User's form their own theories</a:t>
            </a:r>
          </a:p>
        </p:txBody>
      </p:sp>
      <p:pic>
        <p:nvPicPr>
          <p:cNvPr id="5" name="Picture 4" descr="A picture containing text, person, cellphone, indoor&#10;&#10;Description automatically generated">
            <a:extLst>
              <a:ext uri="{FF2B5EF4-FFF2-40B4-BE49-F238E27FC236}">
                <a16:creationId xmlns:a16="http://schemas.microsoft.com/office/drawing/2014/main" id="{E5121583-235B-4752-B0FA-1266E48BB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094" y="3429000"/>
            <a:ext cx="3096491" cy="2322368"/>
          </a:xfrm>
          <a:prstGeom prst="rect">
            <a:avLst/>
          </a:prstGeom>
        </p:spPr>
      </p:pic>
      <p:pic>
        <p:nvPicPr>
          <p:cNvPr id="7" name="Picture 6" descr="A picture containing text, indoor, printer, electronics&#10;&#10;Description automatically generated">
            <a:extLst>
              <a:ext uri="{FF2B5EF4-FFF2-40B4-BE49-F238E27FC236}">
                <a16:creationId xmlns:a16="http://schemas.microsoft.com/office/drawing/2014/main" id="{392A58CC-F913-4C51-A9A5-5500A1B3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3094" y="441591"/>
            <a:ext cx="3096490" cy="2322368"/>
          </a:xfrm>
          <a:prstGeom prst="rect">
            <a:avLst/>
          </a:prstGeom>
        </p:spPr>
      </p:pic>
    </p:spTree>
    <p:extLst>
      <p:ext uri="{BB962C8B-B14F-4D97-AF65-F5344CB8AC3E}">
        <p14:creationId xmlns:p14="http://schemas.microsoft.com/office/powerpoint/2010/main" val="208777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C89ED-272E-4A56-BEDC-95B002C1C68B}"/>
              </a:ext>
            </a:extLst>
          </p:cNvPr>
          <p:cNvSpPr>
            <a:spLocks noGrp="1"/>
          </p:cNvSpPr>
          <p:nvPr>
            <p:ph type="title"/>
          </p:nvPr>
        </p:nvSpPr>
        <p:spPr/>
        <p:txBody>
          <a:bodyPr/>
          <a:lstStyle/>
          <a:p>
            <a:r>
              <a:rPr lang="en-US" dirty="0"/>
              <a:t>Mapping</a:t>
            </a:r>
          </a:p>
        </p:txBody>
      </p:sp>
      <p:sp>
        <p:nvSpPr>
          <p:cNvPr id="3" name="Content Placeholder 2">
            <a:extLst>
              <a:ext uri="{FF2B5EF4-FFF2-40B4-BE49-F238E27FC236}">
                <a16:creationId xmlns:a16="http://schemas.microsoft.com/office/drawing/2014/main" id="{1D21B649-C369-4A2F-815D-804E7C397A4C}"/>
              </a:ext>
            </a:extLst>
          </p:cNvPr>
          <p:cNvSpPr>
            <a:spLocks noGrp="1"/>
          </p:cNvSpPr>
          <p:nvPr>
            <p:ph idx="1"/>
          </p:nvPr>
        </p:nvSpPr>
        <p:spPr/>
        <p:txBody>
          <a:bodyPr/>
          <a:lstStyle/>
          <a:p>
            <a:pPr marL="0" indent="0">
              <a:buNone/>
            </a:pPr>
            <a:r>
              <a:rPr lang="en-US" dirty="0"/>
              <a:t>• Relationship between controls and their affects</a:t>
            </a:r>
          </a:p>
          <a:p>
            <a:pPr marL="0" indent="0">
              <a:buNone/>
            </a:pPr>
            <a:r>
              <a:rPr lang="en-US" dirty="0"/>
              <a:t>• Want the mapping to be 'natural'</a:t>
            </a:r>
          </a:p>
          <a:p>
            <a:pPr marL="0" indent="0">
              <a:buNone/>
            </a:pPr>
            <a:r>
              <a:rPr lang="en-US" dirty="0"/>
              <a:t>• taking advantage of physical analogies and cultural standards.</a:t>
            </a:r>
          </a:p>
          <a:p>
            <a:pPr marL="0" indent="0">
              <a:buNone/>
            </a:pPr>
            <a:r>
              <a:rPr lang="en-US" dirty="0"/>
              <a:t>• Steering wheel</a:t>
            </a:r>
          </a:p>
          <a:p>
            <a:pPr marL="0" indent="0">
              <a:buNone/>
            </a:pPr>
            <a:r>
              <a:rPr lang="en-US" dirty="0"/>
              <a:t>• Digital alarm clocks</a:t>
            </a:r>
          </a:p>
          <a:p>
            <a:pPr marL="0" indent="0">
              <a:buNone/>
            </a:pPr>
            <a:r>
              <a:rPr lang="en-US" dirty="0"/>
              <a:t>• Stove burners</a:t>
            </a:r>
          </a:p>
          <a:p>
            <a:pPr marL="0" indent="0">
              <a:buNone/>
            </a:pPr>
            <a:r>
              <a:rPr lang="en-US" dirty="0"/>
              <a:t>• Light switches</a:t>
            </a:r>
          </a:p>
        </p:txBody>
      </p:sp>
      <p:pic>
        <p:nvPicPr>
          <p:cNvPr id="4" name="Picture 3" descr="A picture containing indoor, sitting, small, clock&#10;&#10;Description automatically generated">
            <a:extLst>
              <a:ext uri="{FF2B5EF4-FFF2-40B4-BE49-F238E27FC236}">
                <a16:creationId xmlns:a16="http://schemas.microsoft.com/office/drawing/2014/main" id="{27601BFA-118C-4459-9E36-FFDD50A54E3A}"/>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10615" r="27943" b="14698"/>
          <a:stretch/>
        </p:blipFill>
        <p:spPr>
          <a:xfrm>
            <a:off x="9698521" y="2154111"/>
            <a:ext cx="1810327" cy="2699750"/>
          </a:xfrm>
          <a:prstGeom prst="rect">
            <a:avLst/>
          </a:prstGeom>
        </p:spPr>
      </p:pic>
    </p:spTree>
    <p:extLst>
      <p:ext uri="{BB962C8B-B14F-4D97-AF65-F5344CB8AC3E}">
        <p14:creationId xmlns:p14="http://schemas.microsoft.com/office/powerpoint/2010/main" val="108759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B670-0482-4879-AF12-FF49274B4D9F}"/>
              </a:ext>
            </a:extLst>
          </p:cNvPr>
          <p:cNvSpPr>
            <a:spLocks noGrp="1"/>
          </p:cNvSpPr>
          <p:nvPr>
            <p:ph type="title"/>
          </p:nvPr>
        </p:nvSpPr>
        <p:spPr/>
        <p:txBody>
          <a:bodyPr/>
          <a:lstStyle/>
          <a:p>
            <a:r>
              <a:rPr lang="en-US" dirty="0"/>
              <a:t>Automobile</a:t>
            </a:r>
          </a:p>
        </p:txBody>
      </p:sp>
      <p:sp>
        <p:nvSpPr>
          <p:cNvPr id="3" name="Content Placeholder 2">
            <a:extLst>
              <a:ext uri="{FF2B5EF4-FFF2-40B4-BE49-F238E27FC236}">
                <a16:creationId xmlns:a16="http://schemas.microsoft.com/office/drawing/2014/main" id="{CC42CCBD-06E7-44FD-BC07-B32A5A795996}"/>
              </a:ext>
            </a:extLst>
          </p:cNvPr>
          <p:cNvSpPr>
            <a:spLocks noGrp="1"/>
          </p:cNvSpPr>
          <p:nvPr>
            <p:ph idx="1"/>
          </p:nvPr>
        </p:nvSpPr>
        <p:spPr/>
        <p:txBody>
          <a:bodyPr>
            <a:normAutofit/>
          </a:bodyPr>
          <a:lstStyle/>
          <a:p>
            <a:r>
              <a:rPr lang="en-US" sz="3600" dirty="0"/>
              <a:t>• Why is the basic automobile easy to figure out?</a:t>
            </a:r>
          </a:p>
          <a:p>
            <a:pPr lvl="1"/>
            <a:r>
              <a:rPr lang="en-US" sz="3200" dirty="0"/>
              <a:t>Things are visible</a:t>
            </a:r>
          </a:p>
          <a:p>
            <a:pPr lvl="1"/>
            <a:r>
              <a:rPr lang="en-US" sz="3200" dirty="0"/>
              <a:t>Good mappings between controls and things controlled</a:t>
            </a:r>
          </a:p>
          <a:p>
            <a:pPr lvl="1"/>
            <a:r>
              <a:rPr lang="en-US" sz="3200" dirty="0"/>
              <a:t>Single controls have single functions</a:t>
            </a:r>
          </a:p>
          <a:p>
            <a:pPr lvl="1"/>
            <a:r>
              <a:rPr lang="en-US" sz="3200" dirty="0"/>
              <a:t>at least for driving - the radio is another story</a:t>
            </a:r>
          </a:p>
          <a:p>
            <a:pPr lvl="1"/>
            <a:r>
              <a:rPr lang="en-US" sz="3200" dirty="0"/>
              <a:t>Good feedback - immediate and obvious effect</a:t>
            </a:r>
          </a:p>
        </p:txBody>
      </p:sp>
    </p:spTree>
    <p:extLst>
      <p:ext uri="{BB962C8B-B14F-4D97-AF65-F5344CB8AC3E}">
        <p14:creationId xmlns:p14="http://schemas.microsoft.com/office/powerpoint/2010/main" val="147664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4386-B465-478F-8893-3DAD1C04B2CF}"/>
              </a:ext>
            </a:extLst>
          </p:cNvPr>
          <p:cNvSpPr>
            <a:spLocks noGrp="1"/>
          </p:cNvSpPr>
          <p:nvPr>
            <p:ph type="title"/>
          </p:nvPr>
        </p:nvSpPr>
        <p:spPr/>
        <p:txBody>
          <a:bodyPr/>
          <a:lstStyle/>
          <a:p>
            <a:r>
              <a:rPr lang="en-US" dirty="0"/>
              <a:t>Connector</a:t>
            </a:r>
          </a:p>
        </p:txBody>
      </p:sp>
      <p:pic>
        <p:nvPicPr>
          <p:cNvPr id="4" name="Picture 3">
            <a:extLst>
              <a:ext uri="{FF2B5EF4-FFF2-40B4-BE49-F238E27FC236}">
                <a16:creationId xmlns:a16="http://schemas.microsoft.com/office/drawing/2014/main" id="{82BF1725-F06F-487B-8F0F-8F1231FBB873}"/>
              </a:ext>
            </a:extLst>
          </p:cNvPr>
          <p:cNvPicPr>
            <a:picLocks noChangeAspect="1"/>
          </p:cNvPicPr>
          <p:nvPr/>
        </p:nvPicPr>
        <p:blipFill>
          <a:blip r:embed="rId2"/>
          <a:stretch>
            <a:fillRect/>
          </a:stretch>
        </p:blipFill>
        <p:spPr>
          <a:xfrm>
            <a:off x="838200" y="1885449"/>
            <a:ext cx="4791075" cy="3614773"/>
          </a:xfrm>
          <a:prstGeom prst="rect">
            <a:avLst/>
          </a:prstGeom>
        </p:spPr>
      </p:pic>
      <p:pic>
        <p:nvPicPr>
          <p:cNvPr id="5" name="Picture 4">
            <a:extLst>
              <a:ext uri="{FF2B5EF4-FFF2-40B4-BE49-F238E27FC236}">
                <a16:creationId xmlns:a16="http://schemas.microsoft.com/office/drawing/2014/main" id="{05F1983C-F7CB-43ED-8215-B91131E18757}"/>
              </a:ext>
            </a:extLst>
          </p:cNvPr>
          <p:cNvPicPr>
            <a:picLocks noChangeAspect="1"/>
          </p:cNvPicPr>
          <p:nvPr/>
        </p:nvPicPr>
        <p:blipFill>
          <a:blip r:embed="rId3"/>
          <a:stretch>
            <a:fillRect/>
          </a:stretch>
        </p:blipFill>
        <p:spPr>
          <a:xfrm>
            <a:off x="5840362" y="1885449"/>
            <a:ext cx="1674863" cy="2263637"/>
          </a:xfrm>
          <a:prstGeom prst="rect">
            <a:avLst/>
          </a:prstGeom>
        </p:spPr>
      </p:pic>
      <p:pic>
        <p:nvPicPr>
          <p:cNvPr id="6" name="Picture 5">
            <a:extLst>
              <a:ext uri="{FF2B5EF4-FFF2-40B4-BE49-F238E27FC236}">
                <a16:creationId xmlns:a16="http://schemas.microsoft.com/office/drawing/2014/main" id="{DDD5D9E5-EC44-4132-B962-46740ED0001A}"/>
              </a:ext>
            </a:extLst>
          </p:cNvPr>
          <p:cNvPicPr>
            <a:picLocks noChangeAspect="1"/>
          </p:cNvPicPr>
          <p:nvPr/>
        </p:nvPicPr>
        <p:blipFill>
          <a:blip r:embed="rId4"/>
          <a:stretch>
            <a:fillRect/>
          </a:stretch>
        </p:blipFill>
        <p:spPr>
          <a:xfrm>
            <a:off x="7983487" y="1885449"/>
            <a:ext cx="1236713" cy="2253378"/>
          </a:xfrm>
          <a:prstGeom prst="rect">
            <a:avLst/>
          </a:prstGeom>
        </p:spPr>
      </p:pic>
    </p:spTree>
    <p:extLst>
      <p:ext uri="{BB962C8B-B14F-4D97-AF65-F5344CB8AC3E}">
        <p14:creationId xmlns:p14="http://schemas.microsoft.com/office/powerpoint/2010/main" val="3773052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A51B-D6B0-4816-AF97-4053EA68B531}"/>
              </a:ext>
            </a:extLst>
          </p:cNvPr>
          <p:cNvSpPr>
            <a:spLocks noGrp="1"/>
          </p:cNvSpPr>
          <p:nvPr>
            <p:ph type="title"/>
          </p:nvPr>
        </p:nvSpPr>
        <p:spPr/>
        <p:txBody>
          <a:bodyPr/>
          <a:lstStyle/>
          <a:p>
            <a:r>
              <a:rPr lang="en-US" dirty="0"/>
              <a:t>Home Examples</a:t>
            </a:r>
          </a:p>
        </p:txBody>
      </p:sp>
      <p:sp>
        <p:nvSpPr>
          <p:cNvPr id="3" name="Content Placeholder 2">
            <a:extLst>
              <a:ext uri="{FF2B5EF4-FFF2-40B4-BE49-F238E27FC236}">
                <a16:creationId xmlns:a16="http://schemas.microsoft.com/office/drawing/2014/main" id="{0204B397-57B4-4331-9E26-48D05CF4E074}"/>
              </a:ext>
            </a:extLst>
          </p:cNvPr>
          <p:cNvSpPr>
            <a:spLocks noGrp="1"/>
          </p:cNvSpPr>
          <p:nvPr>
            <p:ph idx="1"/>
          </p:nvPr>
        </p:nvSpPr>
        <p:spPr/>
        <p:txBody>
          <a:bodyPr/>
          <a:lstStyle/>
          <a:p>
            <a:pPr>
              <a:buFont typeface="Wingdings" panose="05000000000000000000" pitchFamily="2" charset="2"/>
              <a:buChar char="§"/>
            </a:pPr>
            <a:r>
              <a:rPr lang="en-US" dirty="0"/>
              <a:t>No writeups on the appliances</a:t>
            </a:r>
          </a:p>
          <a:p>
            <a:pPr>
              <a:buFont typeface="Wingdings" panose="05000000000000000000" pitchFamily="2" charset="2"/>
              <a:buChar char="§"/>
            </a:pPr>
            <a:r>
              <a:rPr lang="en-US" dirty="0"/>
              <a:t>Trial and error</a:t>
            </a:r>
          </a:p>
          <a:p>
            <a:pPr>
              <a:buFont typeface="Wingdings" panose="05000000000000000000" pitchFamily="2" charset="2"/>
              <a:buChar char="§"/>
            </a:pPr>
            <a:r>
              <a:rPr lang="en-US" dirty="0"/>
              <a:t>USB ports</a:t>
            </a:r>
          </a:p>
          <a:p>
            <a:pPr>
              <a:buFont typeface="Wingdings" panose="05000000000000000000" pitchFamily="2" charset="2"/>
              <a:buChar char="§"/>
            </a:pPr>
            <a:r>
              <a:rPr lang="en-US" dirty="0"/>
              <a:t>Light switches</a:t>
            </a:r>
          </a:p>
        </p:txBody>
      </p:sp>
      <p:pic>
        <p:nvPicPr>
          <p:cNvPr id="4" name="Picture 2" descr="Image result for usb port">
            <a:extLst>
              <a:ext uri="{FF2B5EF4-FFF2-40B4-BE49-F238E27FC236}">
                <a16:creationId xmlns:a16="http://schemas.microsoft.com/office/drawing/2014/main" id="{03AF82EF-0D54-45FD-8EA7-7D33AD2C0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251" y="361019"/>
            <a:ext cx="5608688" cy="3067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10;&#10;Description automatically generated">
            <a:extLst>
              <a:ext uri="{FF2B5EF4-FFF2-40B4-BE49-F238E27FC236}">
                <a16:creationId xmlns:a16="http://schemas.microsoft.com/office/drawing/2014/main" id="{81179E88-3319-47D6-BCC4-AFF9ACB3D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50" y="3712246"/>
            <a:ext cx="4334243" cy="2891754"/>
          </a:xfrm>
          <a:prstGeom prst="rect">
            <a:avLst/>
          </a:prstGeom>
        </p:spPr>
      </p:pic>
    </p:spTree>
    <p:extLst>
      <p:ext uri="{BB962C8B-B14F-4D97-AF65-F5344CB8AC3E}">
        <p14:creationId xmlns:p14="http://schemas.microsoft.com/office/powerpoint/2010/main" val="25056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B758-6476-4C23-BEE2-6787E63273B4}"/>
              </a:ext>
            </a:extLst>
          </p:cNvPr>
          <p:cNvSpPr>
            <a:spLocks noGrp="1"/>
          </p:cNvSpPr>
          <p:nvPr>
            <p:ph type="title"/>
          </p:nvPr>
        </p:nvSpPr>
        <p:spPr/>
        <p:txBody>
          <a:bodyPr/>
          <a:lstStyle/>
          <a:p>
            <a:r>
              <a:rPr lang="en-US" dirty="0"/>
              <a:t>Home Examples</a:t>
            </a:r>
          </a:p>
        </p:txBody>
      </p:sp>
      <p:pic>
        <p:nvPicPr>
          <p:cNvPr id="4" name="Content Placeholder 3">
            <a:extLst>
              <a:ext uri="{FF2B5EF4-FFF2-40B4-BE49-F238E27FC236}">
                <a16:creationId xmlns:a16="http://schemas.microsoft.com/office/drawing/2014/main" id="{3E0DD514-E2C9-43EF-A5C1-64F00F9BDDA3}"/>
              </a:ext>
            </a:extLst>
          </p:cNvPr>
          <p:cNvPicPr>
            <a:picLocks noGrp="1" noChangeAspect="1"/>
          </p:cNvPicPr>
          <p:nvPr>
            <p:ph idx="1"/>
          </p:nvPr>
        </p:nvPicPr>
        <p:blipFill>
          <a:blip r:embed="rId2"/>
          <a:stretch>
            <a:fillRect/>
          </a:stretch>
        </p:blipFill>
        <p:spPr>
          <a:xfrm>
            <a:off x="838200" y="1690688"/>
            <a:ext cx="4438650" cy="2949001"/>
          </a:xfrm>
          <a:prstGeom prst="rect">
            <a:avLst/>
          </a:prstGeom>
        </p:spPr>
      </p:pic>
      <p:pic>
        <p:nvPicPr>
          <p:cNvPr id="4098" name="Picture 2" descr="Related image">
            <a:extLst>
              <a:ext uri="{FF2B5EF4-FFF2-40B4-BE49-F238E27FC236}">
                <a16:creationId xmlns:a16="http://schemas.microsoft.com/office/drawing/2014/main" id="{BF0C7A9E-C716-4FB3-955D-8EE391031B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73"/>
          <a:stretch/>
        </p:blipFill>
        <p:spPr bwMode="auto">
          <a:xfrm>
            <a:off x="5581649" y="1690688"/>
            <a:ext cx="4324349" cy="29490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ad design stove">
            <a:extLst>
              <a:ext uri="{FF2B5EF4-FFF2-40B4-BE49-F238E27FC236}">
                <a16:creationId xmlns:a16="http://schemas.microsoft.com/office/drawing/2014/main" id="{C0A2C7E3-4E85-4F65-8911-5881E8094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49" y="1690688"/>
            <a:ext cx="6172201"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1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B73F-5A45-46F8-8372-640271C436B0}"/>
              </a:ext>
            </a:extLst>
          </p:cNvPr>
          <p:cNvSpPr>
            <a:spLocks noGrp="1"/>
          </p:cNvSpPr>
          <p:nvPr>
            <p:ph type="title"/>
          </p:nvPr>
        </p:nvSpPr>
        <p:spPr/>
        <p:txBody>
          <a:bodyPr/>
          <a:lstStyle/>
          <a:p>
            <a:r>
              <a:rPr lang="en-US" dirty="0"/>
              <a:t>Home Examples</a:t>
            </a:r>
          </a:p>
        </p:txBody>
      </p:sp>
      <p:pic>
        <p:nvPicPr>
          <p:cNvPr id="4" name="Content Placeholder 3">
            <a:extLst>
              <a:ext uri="{FF2B5EF4-FFF2-40B4-BE49-F238E27FC236}">
                <a16:creationId xmlns:a16="http://schemas.microsoft.com/office/drawing/2014/main" id="{4DBDE13B-0AE0-45F6-9ECE-4F0F10F10840}"/>
              </a:ext>
            </a:extLst>
          </p:cNvPr>
          <p:cNvPicPr>
            <a:picLocks noGrp="1" noChangeAspect="1"/>
          </p:cNvPicPr>
          <p:nvPr>
            <p:ph idx="1"/>
          </p:nvPr>
        </p:nvPicPr>
        <p:blipFill>
          <a:blip r:embed="rId2"/>
          <a:stretch>
            <a:fillRect/>
          </a:stretch>
        </p:blipFill>
        <p:spPr>
          <a:xfrm>
            <a:off x="1899786" y="1690687"/>
            <a:ext cx="8425455" cy="3214687"/>
          </a:xfrm>
          <a:prstGeom prst="rect">
            <a:avLst/>
          </a:prstGeom>
        </p:spPr>
      </p:pic>
      <p:sp>
        <p:nvSpPr>
          <p:cNvPr id="5" name="Rectangle 4">
            <a:extLst>
              <a:ext uri="{FF2B5EF4-FFF2-40B4-BE49-F238E27FC236}">
                <a16:creationId xmlns:a16="http://schemas.microsoft.com/office/drawing/2014/main" id="{497A6E23-3D5C-4AE8-A125-4E5CAB94710E}"/>
              </a:ext>
            </a:extLst>
          </p:cNvPr>
          <p:cNvSpPr/>
          <p:nvPr/>
        </p:nvSpPr>
        <p:spPr>
          <a:xfrm>
            <a:off x="3839729" y="5424488"/>
            <a:ext cx="4704196" cy="584775"/>
          </a:xfrm>
          <a:prstGeom prst="rect">
            <a:avLst/>
          </a:prstGeom>
        </p:spPr>
        <p:txBody>
          <a:bodyPr wrap="square">
            <a:spAutoFit/>
          </a:bodyPr>
          <a:lstStyle/>
          <a:p>
            <a:r>
              <a:rPr lang="en-US" sz="3200" dirty="0">
                <a:latin typeface="GillSans"/>
              </a:rPr>
              <a:t>light switch for fan/lights</a:t>
            </a:r>
            <a:endParaRPr lang="en-US" sz="3200" dirty="0"/>
          </a:p>
        </p:txBody>
      </p:sp>
    </p:spTree>
    <p:extLst>
      <p:ext uri="{BB962C8B-B14F-4D97-AF65-F5344CB8AC3E}">
        <p14:creationId xmlns:p14="http://schemas.microsoft.com/office/powerpoint/2010/main" val="238431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B73F-5A45-46F8-8372-640271C436B0}"/>
              </a:ext>
            </a:extLst>
          </p:cNvPr>
          <p:cNvSpPr>
            <a:spLocks noGrp="1"/>
          </p:cNvSpPr>
          <p:nvPr>
            <p:ph type="title"/>
          </p:nvPr>
        </p:nvSpPr>
        <p:spPr/>
        <p:txBody>
          <a:bodyPr/>
          <a:lstStyle/>
          <a:p>
            <a:r>
              <a:rPr lang="en-US" dirty="0"/>
              <a:t>Home Examples</a:t>
            </a:r>
          </a:p>
        </p:txBody>
      </p:sp>
      <p:sp>
        <p:nvSpPr>
          <p:cNvPr id="5" name="Rectangle 4">
            <a:extLst>
              <a:ext uri="{FF2B5EF4-FFF2-40B4-BE49-F238E27FC236}">
                <a16:creationId xmlns:a16="http://schemas.microsoft.com/office/drawing/2014/main" id="{497A6E23-3D5C-4AE8-A125-4E5CAB94710E}"/>
              </a:ext>
            </a:extLst>
          </p:cNvPr>
          <p:cNvSpPr/>
          <p:nvPr/>
        </p:nvSpPr>
        <p:spPr>
          <a:xfrm>
            <a:off x="2813539" y="5503599"/>
            <a:ext cx="6013937" cy="954107"/>
          </a:xfrm>
          <a:prstGeom prst="rect">
            <a:avLst/>
          </a:prstGeom>
        </p:spPr>
        <p:txBody>
          <a:bodyPr wrap="square">
            <a:spAutoFit/>
          </a:bodyPr>
          <a:lstStyle/>
          <a:p>
            <a:r>
              <a:rPr lang="en-US" sz="3200" dirty="0">
                <a:latin typeface="GillSans"/>
              </a:rPr>
              <a:t>Porch lights</a:t>
            </a:r>
          </a:p>
          <a:p>
            <a:r>
              <a:rPr lang="en-US" sz="2400" dirty="0"/>
              <a:t>More examples - http://www.baddesigns.com</a:t>
            </a:r>
            <a:endParaRPr lang="en-US" sz="4000" dirty="0"/>
          </a:p>
        </p:txBody>
      </p:sp>
      <p:pic>
        <p:nvPicPr>
          <p:cNvPr id="7" name="Picture 6">
            <a:extLst>
              <a:ext uri="{FF2B5EF4-FFF2-40B4-BE49-F238E27FC236}">
                <a16:creationId xmlns:a16="http://schemas.microsoft.com/office/drawing/2014/main" id="{35E79A1F-8FBD-47FA-8876-A4795BAA5DEC}"/>
              </a:ext>
            </a:extLst>
          </p:cNvPr>
          <p:cNvPicPr>
            <a:picLocks noChangeAspect="1"/>
          </p:cNvPicPr>
          <p:nvPr/>
        </p:nvPicPr>
        <p:blipFill>
          <a:blip r:embed="rId2"/>
          <a:stretch>
            <a:fillRect/>
          </a:stretch>
        </p:blipFill>
        <p:spPr>
          <a:xfrm>
            <a:off x="2918812" y="1592922"/>
            <a:ext cx="5630548" cy="4007777"/>
          </a:xfrm>
          <a:prstGeom prst="rect">
            <a:avLst/>
          </a:prstGeom>
        </p:spPr>
      </p:pic>
    </p:spTree>
    <p:extLst>
      <p:ext uri="{BB962C8B-B14F-4D97-AF65-F5344CB8AC3E}">
        <p14:creationId xmlns:p14="http://schemas.microsoft.com/office/powerpoint/2010/main" val="57552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773F-C5CB-4F41-8A47-0B9C2A5DEB17}"/>
              </a:ext>
            </a:extLst>
          </p:cNvPr>
          <p:cNvSpPr>
            <a:spLocks noGrp="1"/>
          </p:cNvSpPr>
          <p:nvPr>
            <p:ph type="title"/>
          </p:nvPr>
        </p:nvSpPr>
        <p:spPr/>
        <p:txBody>
          <a:bodyPr/>
          <a:lstStyle/>
          <a:p>
            <a:r>
              <a:rPr lang="en-US">
                <a:solidFill>
                  <a:schemeClr val="tx1"/>
                </a:solidFill>
                <a:latin typeface="GillSans"/>
              </a:rPr>
              <a:t>The Design </a:t>
            </a:r>
            <a:r>
              <a:rPr lang="en-US" dirty="0">
                <a:solidFill>
                  <a:schemeClr val="tx1"/>
                </a:solidFill>
                <a:latin typeface="GillSans"/>
              </a:rPr>
              <a:t>of Everyday Things</a:t>
            </a:r>
            <a:endParaRPr lang="en-US" dirty="0">
              <a:solidFill>
                <a:schemeClr val="tx1"/>
              </a:solidFill>
            </a:endParaRPr>
          </a:p>
        </p:txBody>
      </p:sp>
      <p:sp>
        <p:nvSpPr>
          <p:cNvPr id="3" name="Content Placeholder 2">
            <a:extLst>
              <a:ext uri="{FF2B5EF4-FFF2-40B4-BE49-F238E27FC236}">
                <a16:creationId xmlns:a16="http://schemas.microsoft.com/office/drawing/2014/main" id="{3AAF1D3A-2E92-4F38-90B9-51A2D3795167}"/>
              </a:ext>
            </a:extLst>
          </p:cNvPr>
          <p:cNvSpPr>
            <a:spLocks noGrp="1"/>
          </p:cNvSpPr>
          <p:nvPr>
            <p:ph idx="1"/>
          </p:nvPr>
        </p:nvSpPr>
        <p:spPr>
          <a:xfrm>
            <a:off x="838200" y="1825625"/>
            <a:ext cx="4352925" cy="4351338"/>
          </a:xfrm>
        </p:spPr>
        <p:txBody>
          <a:bodyPr/>
          <a:lstStyle/>
          <a:p>
            <a:pPr marL="0" indent="0">
              <a:buNone/>
            </a:pPr>
            <a:r>
              <a:rPr lang="en-US" dirty="0"/>
              <a:t>• It examines the effect of poor design and equipment failure on human behavior</a:t>
            </a:r>
          </a:p>
          <a:p>
            <a:pPr marL="0" indent="0">
              <a:buNone/>
            </a:pPr>
            <a:r>
              <a:rPr lang="en-US" dirty="0"/>
              <a:t>• It covers user-centered design, on everyday things and on everyday actions</a:t>
            </a:r>
          </a:p>
        </p:txBody>
      </p:sp>
      <p:pic>
        <p:nvPicPr>
          <p:cNvPr id="4" name="Picture 3">
            <a:extLst>
              <a:ext uri="{FF2B5EF4-FFF2-40B4-BE49-F238E27FC236}">
                <a16:creationId xmlns:a16="http://schemas.microsoft.com/office/drawing/2014/main" id="{DF9D328F-CE95-4F34-9263-671A65132D8B}"/>
              </a:ext>
            </a:extLst>
          </p:cNvPr>
          <p:cNvPicPr>
            <a:picLocks noChangeAspect="1"/>
          </p:cNvPicPr>
          <p:nvPr/>
        </p:nvPicPr>
        <p:blipFill>
          <a:blip r:embed="rId2"/>
          <a:stretch>
            <a:fillRect/>
          </a:stretch>
        </p:blipFill>
        <p:spPr>
          <a:xfrm>
            <a:off x="7873087" y="1825625"/>
            <a:ext cx="3158411" cy="4787333"/>
          </a:xfrm>
          <a:prstGeom prst="rect">
            <a:avLst/>
          </a:prstGeom>
        </p:spPr>
      </p:pic>
      <p:sp>
        <p:nvSpPr>
          <p:cNvPr id="5" name="Rectangle 4">
            <a:extLst>
              <a:ext uri="{FF2B5EF4-FFF2-40B4-BE49-F238E27FC236}">
                <a16:creationId xmlns:a16="http://schemas.microsoft.com/office/drawing/2014/main" id="{DD9A4568-042D-450D-832C-A3812D09C9D5}"/>
              </a:ext>
            </a:extLst>
          </p:cNvPr>
          <p:cNvSpPr/>
          <p:nvPr/>
        </p:nvSpPr>
        <p:spPr>
          <a:xfrm>
            <a:off x="724250" y="4355632"/>
            <a:ext cx="6129556" cy="2308324"/>
          </a:xfrm>
          <a:prstGeom prst="rect">
            <a:avLst/>
          </a:prstGeom>
        </p:spPr>
        <p:txBody>
          <a:bodyPr wrap="square">
            <a:spAutoFit/>
          </a:bodyPr>
          <a:lstStyle/>
          <a:p>
            <a:r>
              <a:rPr lang="en-US" b="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“Anyone who designs anything to be used by humans -- from physical objects to computer programs to conceptual tools -- must read this book, and it is an equally tremendous read for anyone who has to use anything created by another human. It could forever change how you experience and interact with your physical surroundings, open your eyes to the perversity of bad design and the desirability of good design, and raise your expectations about how things </a:t>
            </a:r>
            <a:r>
              <a:rPr lang="en-US" b="1" i="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should</a:t>
            </a:r>
            <a:r>
              <a:rPr lang="en-US" b="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 be designed.”</a:t>
            </a:r>
            <a:endPar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725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Human Error</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dirty="0"/>
              <a:t>Two fundamental categories are </a:t>
            </a:r>
          </a:p>
          <a:p>
            <a:pPr lvl="1"/>
            <a:r>
              <a:rPr lang="en-US" dirty="0"/>
              <a:t>Slips and </a:t>
            </a:r>
          </a:p>
          <a:p>
            <a:pPr lvl="1"/>
            <a:r>
              <a:rPr lang="en-US" dirty="0"/>
              <a:t>mistakes.</a:t>
            </a:r>
          </a:p>
          <a:p>
            <a:pPr lvl="1"/>
            <a:endParaRPr lang="en-US" dirty="0"/>
          </a:p>
          <a:p>
            <a:r>
              <a:rPr lang="en-US" dirty="0"/>
              <a:t>Slips result from automatic behavior, when subconscious actions that are intended to satisfy our goals get waylaid </a:t>
            </a:r>
            <a:r>
              <a:rPr lang="en-US" dirty="0" err="1"/>
              <a:t>en</a:t>
            </a:r>
            <a:r>
              <a:rPr lang="en-US" dirty="0"/>
              <a:t> route. Slips are almost always small things: a misplaced action, the wrong thing moved, a desired action undone. Moreover, they are relatively easy to discover by simple observation and monitoring.</a:t>
            </a:r>
          </a:p>
          <a:p>
            <a:r>
              <a:rPr lang="en-US" dirty="0"/>
              <a:t>Mistakes result from conscious deliberations. Form the wrong goal, and you've made a mistake. Mistakes can be major events, and they are difficult or even impossible to detect—after all, the action performed is appropriate for the goal.</a:t>
            </a:r>
          </a:p>
        </p:txBody>
      </p:sp>
    </p:spTree>
    <p:extLst>
      <p:ext uri="{BB962C8B-B14F-4D97-AF65-F5344CB8AC3E}">
        <p14:creationId xmlns:p14="http://schemas.microsoft.com/office/powerpoint/2010/main" val="4244196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CAPTURE ERROR: </a:t>
            </a:r>
            <a:r>
              <a:rPr lang="en-US" i="1" dirty="0"/>
              <a:t>I was using a copying machine, and I was counting the pages. 1 found myself counting '1, 2, 3</a:t>
            </a:r>
            <a:r>
              <a:rPr lang="en-US" dirty="0"/>
              <a:t>, </a:t>
            </a:r>
            <a:r>
              <a:rPr lang="en-US" i="1" dirty="0"/>
              <a:t>4, 5</a:t>
            </a:r>
            <a:r>
              <a:rPr lang="en-US" dirty="0"/>
              <a:t>, </a:t>
            </a:r>
            <a:r>
              <a:rPr lang="en-US" i="1" dirty="0"/>
              <a:t>6, 7, 8, 9, 10, Jack, Queen, King.’ I have been playing cards recently.</a:t>
            </a:r>
          </a:p>
          <a:p>
            <a:r>
              <a:rPr lang="en-US" b="1" dirty="0"/>
              <a:t>DESCRIPTION ERRORS: </a:t>
            </a:r>
            <a:r>
              <a:rPr lang="en-US" i="1" dirty="0"/>
              <a:t>A former student reported that one day he came home from jogging, took off his sweaty shirt, and rolled it up in a ball, intending to throw it in the laundry basket. Instead he threw it in the toilet. (It wasn't poor aim: the laundry basket and toilet were in different rooms.)</a:t>
            </a:r>
          </a:p>
          <a:p>
            <a:r>
              <a:rPr lang="en-US" b="1" dirty="0"/>
              <a:t>DATA-DRIVEN ERRORS: </a:t>
            </a:r>
            <a:r>
              <a:rPr lang="en-US" i="1" dirty="0"/>
              <a:t>I was assigning a visitor a room to use. I decided to call the department secretary to tell her the room number. I used the telephone in the alcove outside the room, with the room number in sight. Instead of dialing the secretary's phone number</a:t>
            </a:r>
            <a:r>
              <a:rPr lang="en-US" dirty="0"/>
              <a:t>—</a:t>
            </a:r>
            <a:r>
              <a:rPr lang="en-US" i="1" dirty="0"/>
              <a:t>which I use frequently and know very well</a:t>
            </a:r>
            <a:r>
              <a:rPr lang="en-US" dirty="0"/>
              <a:t>—</a:t>
            </a:r>
            <a:r>
              <a:rPr lang="en-US" i="1" dirty="0"/>
              <a:t>I dialed the room number.</a:t>
            </a:r>
            <a:endParaRPr lang="en-US" dirty="0"/>
          </a:p>
        </p:txBody>
      </p:sp>
    </p:spTree>
    <p:extLst>
      <p:ext uri="{BB962C8B-B14F-4D97-AF65-F5344CB8AC3E}">
        <p14:creationId xmlns:p14="http://schemas.microsoft.com/office/powerpoint/2010/main" val="2053823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ASSOCIATIVE ACTIVATION ERRORS: </a:t>
            </a:r>
            <a:r>
              <a:rPr lang="en-US" i="1" dirty="0"/>
              <a:t>My office phone rang. I picked up the receiver and shouted repeatedly 'Come in' at it. (Sigmund Freud)</a:t>
            </a:r>
          </a:p>
          <a:p>
            <a:r>
              <a:rPr lang="en-US" b="1" dirty="0"/>
              <a:t>LOSS-OF-ACTIVATION ERRORS: </a:t>
            </a:r>
            <a:r>
              <a:rPr lang="en-US" i="1" dirty="0"/>
              <a:t>"I have to go to the bedroom before I start working in the dining room. I start going there and realize as I am walking that I have no idea why I am going there. Knowing myself, I keep going, hoping that something in the bedroom will remind me. . . . I get there but still cannot recall what I wanted. . . so I go back to the dining room. There I realize that my glasses are dirty. With great relief I go back to the bedroom, get my handkerchief, and wipe my glasses clean."</a:t>
            </a:r>
            <a:endParaRPr lang="en-US" dirty="0"/>
          </a:p>
        </p:txBody>
      </p:sp>
      <p:pic>
        <p:nvPicPr>
          <p:cNvPr id="5" name="Picture 4" descr="Graphical user interface, Teams&#10;&#10;Description automatically generated">
            <a:extLst>
              <a:ext uri="{FF2B5EF4-FFF2-40B4-BE49-F238E27FC236}">
                <a16:creationId xmlns:a16="http://schemas.microsoft.com/office/drawing/2014/main" id="{3436797A-A4F0-4B67-B4B5-49A9C22BD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82" y="0"/>
            <a:ext cx="6415818" cy="6858000"/>
          </a:xfrm>
          <a:prstGeom prst="rect">
            <a:avLst/>
          </a:prstGeom>
        </p:spPr>
      </p:pic>
    </p:spTree>
    <p:extLst>
      <p:ext uri="{BB962C8B-B14F-4D97-AF65-F5344CB8AC3E}">
        <p14:creationId xmlns:p14="http://schemas.microsoft.com/office/powerpoint/2010/main" val="40146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MODE ERRORS: </a:t>
            </a:r>
            <a:r>
              <a:rPr lang="en-US" i="1" dirty="0"/>
              <a:t>I had just completed a long run from my university to my home in what I was convinced would be record time. It was dark when I got home, so I could not read the time on my stopwatch. As I walked up and down the street in front of my home, cooling off, I got more and more anxious to see how fast I had run. I then remembered that my watch had a built-in light, operated by the upper right-hand button. Elated, I depressed the button to illuminate the reading, only to read a time of zero seconds. I had forgotten that in stopwatch mode, the same button [that in the normal, time-reading mode would have turned on a light] cleared the time and reset the stopwatch.</a:t>
            </a:r>
            <a:endParaRPr lang="en-US" dirty="0"/>
          </a:p>
        </p:txBody>
      </p:sp>
    </p:spTree>
    <p:extLst>
      <p:ext uri="{BB962C8B-B14F-4D97-AF65-F5344CB8AC3E}">
        <p14:creationId xmlns:p14="http://schemas.microsoft.com/office/powerpoint/2010/main" val="64345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A5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Constraints</a:t>
            </a:r>
          </a:p>
        </p:txBody>
      </p:sp>
      <p:pic>
        <p:nvPicPr>
          <p:cNvPr id="4" name="Picture 3">
            <a:extLst>
              <a:ext uri="{FF2B5EF4-FFF2-40B4-BE49-F238E27FC236}">
                <a16:creationId xmlns:a16="http://schemas.microsoft.com/office/drawing/2014/main" id="{43D809AC-7F0F-4CAC-B611-D58F1201F0D9}"/>
              </a:ext>
            </a:extLst>
          </p:cNvPr>
          <p:cNvPicPr>
            <a:picLocks noChangeAspect="1"/>
          </p:cNvPicPr>
          <p:nvPr/>
        </p:nvPicPr>
        <p:blipFill rotWithShape="1">
          <a:blip r:embed="rId2"/>
          <a:srcRect r="1" b="12494"/>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029319" y="917725"/>
            <a:ext cx="3424739" cy="4852362"/>
          </a:xfrm>
        </p:spPr>
        <p:txBody>
          <a:bodyPr anchor="ctr">
            <a:normAutofit/>
          </a:bodyPr>
          <a:lstStyle/>
          <a:p>
            <a:pPr marL="0" indent="0">
              <a:buNone/>
            </a:pPr>
            <a:r>
              <a:rPr lang="en-US">
                <a:solidFill>
                  <a:srgbClr val="FFFFFF"/>
                </a:solidFill>
              </a:rPr>
              <a:t>• Physical</a:t>
            </a:r>
          </a:p>
          <a:p>
            <a:pPr marL="0" indent="0">
              <a:buNone/>
            </a:pPr>
            <a:r>
              <a:rPr lang="en-US">
                <a:solidFill>
                  <a:srgbClr val="FFFFFF"/>
                </a:solidFill>
              </a:rPr>
              <a:t>• Semantic</a:t>
            </a:r>
          </a:p>
          <a:p>
            <a:pPr marL="0" indent="0">
              <a:buNone/>
            </a:pPr>
            <a:r>
              <a:rPr lang="en-US">
                <a:solidFill>
                  <a:srgbClr val="FFFFFF"/>
                </a:solidFill>
              </a:rPr>
              <a:t>• Logical</a:t>
            </a:r>
          </a:p>
          <a:p>
            <a:pPr marL="0" indent="0">
              <a:buNone/>
            </a:pPr>
            <a:r>
              <a:rPr lang="en-US">
                <a:solidFill>
                  <a:srgbClr val="FFFFFF"/>
                </a:solidFill>
              </a:rPr>
              <a:t>• Cultural</a:t>
            </a:r>
          </a:p>
        </p:txBody>
      </p:sp>
      <p:pic>
        <p:nvPicPr>
          <p:cNvPr id="6" name="Picture 5">
            <a:extLst>
              <a:ext uri="{FF2B5EF4-FFF2-40B4-BE49-F238E27FC236}">
                <a16:creationId xmlns:a16="http://schemas.microsoft.com/office/drawing/2014/main" id="{2C1FA2AD-7C52-4066-83F6-77D6FE103438}"/>
              </a:ext>
            </a:extLst>
          </p:cNvPr>
          <p:cNvPicPr>
            <a:picLocks noChangeAspect="1"/>
          </p:cNvPicPr>
          <p:nvPr/>
        </p:nvPicPr>
        <p:blipFill rotWithShape="1">
          <a:blip r:embed="rId3">
            <a:extLst>
              <a:ext uri="{28A0092B-C50C-407E-A947-70E740481C1C}">
                <a14:useLocalDpi xmlns:a14="http://schemas.microsoft.com/office/drawing/2010/main" val="0"/>
              </a:ext>
            </a:extLst>
          </a:blip>
          <a:srcRect t="23487" b="11174"/>
          <a:stretch/>
        </p:blipFill>
        <p:spPr>
          <a:xfrm>
            <a:off x="375454" y="4572000"/>
            <a:ext cx="3000792" cy="1960688"/>
          </a:xfrm>
          <a:prstGeom prst="rect">
            <a:avLst/>
          </a:prstGeom>
        </p:spPr>
      </p:pic>
    </p:spTree>
    <p:extLst>
      <p:ext uri="{BB962C8B-B14F-4D97-AF65-F5344CB8AC3E}">
        <p14:creationId xmlns:p14="http://schemas.microsoft.com/office/powerpoint/2010/main" val="192289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 – </a:t>
            </a:r>
            <a:r>
              <a:rPr lang="en-US" sz="1600" dirty="0">
                <a:solidFill>
                  <a:srgbClr val="0070C0"/>
                </a:solidFill>
              </a:rPr>
              <a:t>First line of Defense against human error</a:t>
            </a:r>
            <a:endParaRPr lang="en-US" dirty="0">
              <a:solidFill>
                <a:srgbClr val="0070C0"/>
              </a:solidFill>
            </a:endParaRP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lstStyle/>
          <a:p>
            <a:r>
              <a:rPr lang="en-US" b="1" dirty="0"/>
              <a:t>Physical Constraint</a:t>
            </a:r>
            <a:br>
              <a:rPr lang="en-US" dirty="0"/>
            </a:br>
            <a:r>
              <a:rPr lang="en-US" dirty="0"/>
              <a:t>The use of physical constraints limit the actions that can be taken in the use of a product. Physical constraints can be perceived directly just by looking at the object itself without prior learning. The physical structure of a product is heavily considered to determine the possible actions that can be performed. Physical constraint only allows functions to be carried out by a product when the action that the user takes is correct. If the action that the user takes is incorrect, the product will not carryout the function in which it was designed for.</a:t>
            </a:r>
          </a:p>
        </p:txBody>
      </p:sp>
    </p:spTree>
    <p:extLst>
      <p:ext uri="{BB962C8B-B14F-4D97-AF65-F5344CB8AC3E}">
        <p14:creationId xmlns:p14="http://schemas.microsoft.com/office/powerpoint/2010/main" val="99693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normAutofit/>
          </a:bodyPr>
          <a:lstStyle/>
          <a:p>
            <a:r>
              <a:rPr lang="en-US" b="1" dirty="0"/>
              <a:t>Semantic Constraint</a:t>
            </a:r>
            <a:br>
              <a:rPr lang="en-US" dirty="0"/>
            </a:br>
            <a:r>
              <a:rPr lang="en-US" dirty="0"/>
              <a:t>The use of semantic constraint depends heavily on the user’s knowledge about the condition where a product is used and how it relates to the physical world. Indeed, different products are being used in different conditions to carryout their functions. Users have to depend on their tacit knowledge, which is a type of knowledge that people build up based on previous experience, to determine the actions needed to be performed under a certain condition to get functions from a product. For example, the function of a car is to transport people from a point to another. The car must be running on the road and the driver must be seated facing the front in order to see the road.</a:t>
            </a:r>
          </a:p>
        </p:txBody>
      </p:sp>
    </p:spTree>
    <p:extLst>
      <p:ext uri="{BB962C8B-B14F-4D97-AF65-F5344CB8AC3E}">
        <p14:creationId xmlns:p14="http://schemas.microsoft.com/office/powerpoint/2010/main" val="546743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normAutofit/>
          </a:bodyPr>
          <a:lstStyle/>
          <a:p>
            <a:r>
              <a:rPr lang="en-US" b="1" dirty="0"/>
              <a:t>Cultural Constraint</a:t>
            </a:r>
            <a:br>
              <a:rPr lang="en-US" dirty="0"/>
            </a:br>
            <a:r>
              <a:rPr lang="en-US" dirty="0"/>
              <a:t>The use of cultural constraint depends heavily on the user's culture and belief background. Different countries have different cultures and beliefs. Some cultures limit certain actions and behaviors to be performed under a certain condition to be considered as appropriate. For example, the color of red is universally perceived as the meaning to stop. </a:t>
            </a:r>
            <a:r>
              <a:rPr lang="en-US"/>
              <a:t>Therefore, </a:t>
            </a:r>
            <a:r>
              <a:rPr lang="en-US" dirty="0"/>
              <a:t>traffic light systems around the world, regardless of the culture aspect, only use the red light as a signal to stop the traffic. The red light is also placed at the back of the car to signal that the car is coming to a stop.</a:t>
            </a:r>
          </a:p>
        </p:txBody>
      </p:sp>
    </p:spTree>
    <p:extLst>
      <p:ext uri="{BB962C8B-B14F-4D97-AF65-F5344CB8AC3E}">
        <p14:creationId xmlns:p14="http://schemas.microsoft.com/office/powerpoint/2010/main" val="2941292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lstStyle/>
          <a:p>
            <a:r>
              <a:rPr lang="en-US" b="1" dirty="0"/>
              <a:t>Logical Constraint</a:t>
            </a:r>
            <a:br>
              <a:rPr lang="en-US" dirty="0"/>
            </a:br>
            <a:r>
              <a:rPr lang="en-US" dirty="0"/>
              <a:t>The use of logical constraint is closely related to natural </a:t>
            </a:r>
            <a:r>
              <a:rPr lang="en-US" i="1" dirty="0"/>
              <a:t>mapping</a:t>
            </a:r>
            <a:r>
              <a:rPr lang="en-US" dirty="0"/>
              <a:t>. Natural mapping depends on logical constraints to carry out its function. For example, the action to move a control button upwards means to increase a result. In the case of a remote control, you’ll press the button that indicates upward if you want to increase the volume and press the button that indicates downward if you want to decrease the volume. </a:t>
            </a:r>
          </a:p>
        </p:txBody>
      </p:sp>
    </p:spTree>
    <p:extLst>
      <p:ext uri="{BB962C8B-B14F-4D97-AF65-F5344CB8AC3E}">
        <p14:creationId xmlns:p14="http://schemas.microsoft.com/office/powerpoint/2010/main" val="106760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B300-2C00-4507-80BB-3F02727CBCEA}"/>
              </a:ext>
            </a:extLst>
          </p:cNvPr>
          <p:cNvSpPr>
            <a:spLocks noGrp="1"/>
          </p:cNvSpPr>
          <p:nvPr>
            <p:ph type="title"/>
          </p:nvPr>
        </p:nvSpPr>
        <p:spPr/>
        <p:txBody>
          <a:bodyPr/>
          <a:lstStyle/>
          <a:p>
            <a:r>
              <a:rPr lang="en-US" dirty="0"/>
              <a:t>Example: Toy</a:t>
            </a:r>
          </a:p>
        </p:txBody>
      </p:sp>
      <p:pic>
        <p:nvPicPr>
          <p:cNvPr id="4" name="Content Placeholder 3">
            <a:extLst>
              <a:ext uri="{FF2B5EF4-FFF2-40B4-BE49-F238E27FC236}">
                <a16:creationId xmlns:a16="http://schemas.microsoft.com/office/drawing/2014/main" id="{27014122-C094-4784-930C-7AE7A381FB21}"/>
              </a:ext>
            </a:extLst>
          </p:cNvPr>
          <p:cNvPicPr>
            <a:picLocks noGrp="1" noChangeAspect="1"/>
          </p:cNvPicPr>
          <p:nvPr>
            <p:ph idx="1"/>
          </p:nvPr>
        </p:nvPicPr>
        <p:blipFill rotWithShape="1">
          <a:blip r:embed="rId2"/>
          <a:srcRect b="40041"/>
          <a:stretch/>
        </p:blipFill>
        <p:spPr>
          <a:xfrm>
            <a:off x="838199" y="1690688"/>
            <a:ext cx="4076961" cy="3988626"/>
          </a:xfrm>
          <a:prstGeom prst="rect">
            <a:avLst/>
          </a:prstGeom>
        </p:spPr>
      </p:pic>
      <p:pic>
        <p:nvPicPr>
          <p:cNvPr id="5" name="Picture 4">
            <a:extLst>
              <a:ext uri="{FF2B5EF4-FFF2-40B4-BE49-F238E27FC236}">
                <a16:creationId xmlns:a16="http://schemas.microsoft.com/office/drawing/2014/main" id="{3AA3AA58-E0DD-45FE-AA30-050F630EC640}"/>
              </a:ext>
            </a:extLst>
          </p:cNvPr>
          <p:cNvPicPr>
            <a:picLocks noChangeAspect="1"/>
          </p:cNvPicPr>
          <p:nvPr/>
        </p:nvPicPr>
        <p:blipFill>
          <a:blip r:embed="rId3"/>
          <a:stretch>
            <a:fillRect/>
          </a:stretch>
        </p:blipFill>
        <p:spPr>
          <a:xfrm>
            <a:off x="9043837" y="3708981"/>
            <a:ext cx="2913348" cy="2916662"/>
          </a:xfrm>
          <a:prstGeom prst="rect">
            <a:avLst/>
          </a:prstGeom>
        </p:spPr>
      </p:pic>
      <p:pic>
        <p:nvPicPr>
          <p:cNvPr id="7" name="Content Placeholder 3">
            <a:extLst>
              <a:ext uri="{FF2B5EF4-FFF2-40B4-BE49-F238E27FC236}">
                <a16:creationId xmlns:a16="http://schemas.microsoft.com/office/drawing/2014/main" id="{9AD0DC79-4717-441D-B1A4-210C267C4335}"/>
              </a:ext>
            </a:extLst>
          </p:cNvPr>
          <p:cNvPicPr>
            <a:picLocks noChangeAspect="1"/>
          </p:cNvPicPr>
          <p:nvPr/>
        </p:nvPicPr>
        <p:blipFill rotWithShape="1">
          <a:blip r:embed="rId2"/>
          <a:srcRect t="58325"/>
          <a:stretch/>
        </p:blipFill>
        <p:spPr>
          <a:xfrm>
            <a:off x="4967397" y="1690688"/>
            <a:ext cx="4289238" cy="2916662"/>
          </a:xfrm>
          <a:prstGeom prst="rect">
            <a:avLst/>
          </a:prstGeom>
        </p:spPr>
      </p:pic>
    </p:spTree>
    <p:extLst>
      <p:ext uri="{BB962C8B-B14F-4D97-AF65-F5344CB8AC3E}">
        <p14:creationId xmlns:p14="http://schemas.microsoft.com/office/powerpoint/2010/main" val="239508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9965-61DD-4B67-9D8A-2A43E4F00697}"/>
              </a:ext>
            </a:extLst>
          </p:cNvPr>
          <p:cNvSpPr>
            <a:spLocks noGrp="1"/>
          </p:cNvSpPr>
          <p:nvPr>
            <p:ph type="title"/>
          </p:nvPr>
        </p:nvSpPr>
        <p:spPr/>
        <p:txBody>
          <a:bodyPr/>
          <a:lstStyle/>
          <a:p>
            <a:r>
              <a:rPr lang="en-US" dirty="0"/>
              <a:t>Design of Everyday Things</a:t>
            </a:r>
          </a:p>
        </p:txBody>
      </p:sp>
      <p:sp>
        <p:nvSpPr>
          <p:cNvPr id="3" name="Content Placeholder 2">
            <a:extLst>
              <a:ext uri="{FF2B5EF4-FFF2-40B4-BE49-F238E27FC236}">
                <a16:creationId xmlns:a16="http://schemas.microsoft.com/office/drawing/2014/main" id="{CF225BC8-C32A-469D-8BE9-D924C817C2BD}"/>
              </a:ext>
            </a:extLst>
          </p:cNvPr>
          <p:cNvSpPr>
            <a:spLocks noGrp="1"/>
          </p:cNvSpPr>
          <p:nvPr>
            <p:ph idx="1"/>
          </p:nvPr>
        </p:nvSpPr>
        <p:spPr>
          <a:xfrm>
            <a:off x="838200" y="1825625"/>
            <a:ext cx="5257800" cy="4351338"/>
          </a:xfrm>
        </p:spPr>
        <p:txBody>
          <a:bodyPr/>
          <a:lstStyle/>
          <a:p>
            <a:r>
              <a:rPr lang="en-US" dirty="0"/>
              <a:t>“I just found a </a:t>
            </a:r>
            <a:r>
              <a:rPr lang="en-US" i="1" dirty="0"/>
              <a:t>Norman </a:t>
            </a:r>
            <a:r>
              <a:rPr lang="en-US" dirty="0"/>
              <a:t>door: It was really difficult to open”</a:t>
            </a:r>
          </a:p>
          <a:p>
            <a:r>
              <a:rPr lang="en-US" dirty="0"/>
              <a:t> “Science Finds, Industry Applies, Man Conforms”</a:t>
            </a:r>
          </a:p>
          <a:p>
            <a:pPr lvl="1"/>
            <a:r>
              <a:rPr lang="en-US" dirty="0"/>
              <a:t>1933 Chicago World's Fair</a:t>
            </a:r>
          </a:p>
          <a:p>
            <a:pPr lvl="1"/>
            <a:r>
              <a:rPr lang="en-US" dirty="0"/>
              <a:t>More about </a:t>
            </a:r>
            <a:r>
              <a:rPr lang="en-US" i="1" dirty="0"/>
              <a:t>assimilation</a:t>
            </a:r>
            <a:endParaRPr lang="en-US" dirty="0"/>
          </a:p>
        </p:txBody>
      </p:sp>
      <p:pic>
        <p:nvPicPr>
          <p:cNvPr id="4" name="Picture 3">
            <a:extLst>
              <a:ext uri="{FF2B5EF4-FFF2-40B4-BE49-F238E27FC236}">
                <a16:creationId xmlns:a16="http://schemas.microsoft.com/office/drawing/2014/main" id="{0D7EAF02-0B9E-4B1B-A57B-218E9C2F8BD2}"/>
              </a:ext>
            </a:extLst>
          </p:cNvPr>
          <p:cNvPicPr>
            <a:picLocks noChangeAspect="1"/>
          </p:cNvPicPr>
          <p:nvPr/>
        </p:nvPicPr>
        <p:blipFill>
          <a:blip r:embed="rId2"/>
          <a:stretch>
            <a:fillRect/>
          </a:stretch>
        </p:blipFill>
        <p:spPr>
          <a:xfrm>
            <a:off x="7989806" y="1825625"/>
            <a:ext cx="3527588" cy="4687966"/>
          </a:xfrm>
          <a:prstGeom prst="rect">
            <a:avLst/>
          </a:prstGeom>
        </p:spPr>
      </p:pic>
      <p:pic>
        <p:nvPicPr>
          <p:cNvPr id="6146" name="Picture 2" descr="Image result for bad design examples">
            <a:extLst>
              <a:ext uri="{FF2B5EF4-FFF2-40B4-BE49-F238E27FC236}">
                <a16:creationId xmlns:a16="http://schemas.microsoft.com/office/drawing/2014/main" id="{43120F6F-DDAC-45C8-A77A-A1BC7BA6D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364037"/>
            <a:ext cx="3034821"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6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5423-12EE-437B-85DA-7172D541F4A4}"/>
              </a:ext>
            </a:extLst>
          </p:cNvPr>
          <p:cNvSpPr>
            <a:spLocks noGrp="1"/>
          </p:cNvSpPr>
          <p:nvPr>
            <p:ph type="title"/>
          </p:nvPr>
        </p:nvSpPr>
        <p:spPr/>
        <p:txBody>
          <a:bodyPr/>
          <a:lstStyle/>
          <a:p>
            <a:r>
              <a:rPr lang="en-US" dirty="0"/>
              <a:t>Forcing function</a:t>
            </a:r>
          </a:p>
        </p:txBody>
      </p:sp>
      <p:sp>
        <p:nvSpPr>
          <p:cNvPr id="3" name="Content Placeholder 2">
            <a:extLst>
              <a:ext uri="{FF2B5EF4-FFF2-40B4-BE49-F238E27FC236}">
                <a16:creationId xmlns:a16="http://schemas.microsoft.com/office/drawing/2014/main" id="{C0561092-CE17-4B11-8447-EF6E37AA361F}"/>
              </a:ext>
            </a:extLst>
          </p:cNvPr>
          <p:cNvSpPr>
            <a:spLocks noGrp="1"/>
          </p:cNvSpPr>
          <p:nvPr>
            <p:ph idx="1"/>
          </p:nvPr>
        </p:nvSpPr>
        <p:spPr>
          <a:xfrm>
            <a:off x="838200" y="1825625"/>
            <a:ext cx="6529754" cy="4021260"/>
          </a:xfrm>
        </p:spPr>
        <p:txBody>
          <a:bodyPr>
            <a:normAutofit fontScale="92500" lnSpcReduction="10000"/>
          </a:bodyPr>
          <a:lstStyle/>
          <a:p>
            <a:pPr marL="0" indent="0">
              <a:buNone/>
            </a:pPr>
            <a:r>
              <a:rPr lang="en-US" dirty="0"/>
              <a:t>• Up until the late 1940s it was possible to try and</a:t>
            </a:r>
          </a:p>
          <a:p>
            <a:pPr marL="0" indent="0">
              <a:buNone/>
            </a:pPr>
            <a:r>
              <a:rPr lang="en-US" dirty="0"/>
              <a:t>start car without the key in the ignition</a:t>
            </a:r>
          </a:p>
          <a:p>
            <a:pPr marL="0" indent="0">
              <a:buNone/>
            </a:pPr>
            <a:r>
              <a:rPr lang="en-US" dirty="0"/>
              <a:t>• The key was put in the dashboard to unlock</a:t>
            </a:r>
          </a:p>
          <a:p>
            <a:pPr marL="0" indent="0">
              <a:buNone/>
            </a:pPr>
            <a:r>
              <a:rPr lang="en-US" dirty="0"/>
              <a:t>the car and then you pressed the starter</a:t>
            </a:r>
          </a:p>
          <a:p>
            <a:pPr marL="0" indent="0">
              <a:buNone/>
            </a:pPr>
            <a:r>
              <a:rPr lang="en-US" dirty="0"/>
              <a:t>button</a:t>
            </a:r>
          </a:p>
          <a:p>
            <a:pPr marL="0" indent="0">
              <a:buNone/>
            </a:pPr>
            <a:r>
              <a:rPr lang="en-US" dirty="0"/>
              <a:t>• Now you insert the key and turn it to start the</a:t>
            </a:r>
          </a:p>
          <a:p>
            <a:pPr marL="0" indent="0">
              <a:buNone/>
            </a:pPr>
            <a:r>
              <a:rPr lang="en-US" dirty="0"/>
              <a:t>car</a:t>
            </a:r>
          </a:p>
          <a:p>
            <a:pPr marL="0" indent="0">
              <a:buNone/>
            </a:pPr>
            <a:r>
              <a:rPr lang="en-US" dirty="0"/>
              <a:t>• Separating these functions is making a comeback,</a:t>
            </a:r>
            <a:r>
              <a:rPr lang="bn-IN" dirty="0"/>
              <a:t> </a:t>
            </a:r>
            <a:r>
              <a:rPr lang="en-US" dirty="0"/>
              <a:t>since you can now remotely start some cars</a:t>
            </a:r>
            <a:r>
              <a:rPr lang="bn-IN" dirty="0"/>
              <a:t> </a:t>
            </a:r>
            <a:r>
              <a:rPr lang="en-US" dirty="0"/>
              <a:t>without having the key in the ignition</a:t>
            </a:r>
          </a:p>
        </p:txBody>
      </p:sp>
      <p:sp>
        <p:nvSpPr>
          <p:cNvPr id="4" name="Rectangle 3">
            <a:extLst>
              <a:ext uri="{FF2B5EF4-FFF2-40B4-BE49-F238E27FC236}">
                <a16:creationId xmlns:a16="http://schemas.microsoft.com/office/drawing/2014/main" id="{7718B2D8-F44C-44D6-AD48-2042AA6D6942}"/>
              </a:ext>
            </a:extLst>
          </p:cNvPr>
          <p:cNvSpPr/>
          <p:nvPr/>
        </p:nvSpPr>
        <p:spPr>
          <a:xfrm>
            <a:off x="7552593" y="1674674"/>
            <a:ext cx="3660531" cy="1815882"/>
          </a:xfrm>
          <a:prstGeom prst="rect">
            <a:avLst/>
          </a:prstGeom>
        </p:spPr>
        <p:txBody>
          <a:bodyPr wrap="square">
            <a:spAutoFit/>
          </a:bodyPr>
          <a:lstStyle/>
          <a:p>
            <a:pPr marL="285750" indent="-285750">
              <a:buFont typeface="Arial" panose="020B0604020202020204" pitchFamily="34" charset="0"/>
              <a:buChar char="•"/>
            </a:pPr>
            <a:r>
              <a:rPr lang="en-US" sz="2800" dirty="0">
                <a:latin typeface="GillSans"/>
              </a:rPr>
              <a:t>In some cars you need to use the keys to lock</a:t>
            </a:r>
            <a:r>
              <a:rPr lang="bn-IN" sz="2800" dirty="0">
                <a:latin typeface="GillSans"/>
              </a:rPr>
              <a:t> </a:t>
            </a:r>
            <a:r>
              <a:rPr lang="en-US" sz="2800" dirty="0">
                <a:latin typeface="GillSans"/>
              </a:rPr>
              <a:t>the door</a:t>
            </a:r>
          </a:p>
          <a:p>
            <a:pPr marL="285750" indent="-285750">
              <a:buFont typeface="Arial" panose="020B0604020202020204" pitchFamily="34" charset="0"/>
              <a:buChar char="•"/>
            </a:pPr>
            <a:r>
              <a:rPr lang="en-US" sz="2800" dirty="0">
                <a:latin typeface="GillSans"/>
              </a:rPr>
              <a:t>Can’t lock keys inside</a:t>
            </a:r>
            <a:endParaRPr lang="en-US" sz="2800" dirty="0"/>
          </a:p>
        </p:txBody>
      </p:sp>
    </p:spTree>
    <p:extLst>
      <p:ext uri="{BB962C8B-B14F-4D97-AF65-F5344CB8AC3E}">
        <p14:creationId xmlns:p14="http://schemas.microsoft.com/office/powerpoint/2010/main" val="34204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5423-12EE-437B-85DA-7172D541F4A4}"/>
              </a:ext>
            </a:extLst>
          </p:cNvPr>
          <p:cNvSpPr>
            <a:spLocks noGrp="1"/>
          </p:cNvSpPr>
          <p:nvPr>
            <p:ph type="title"/>
          </p:nvPr>
        </p:nvSpPr>
        <p:spPr/>
        <p:txBody>
          <a:bodyPr/>
          <a:lstStyle/>
          <a:p>
            <a:r>
              <a:rPr lang="en-US" dirty="0"/>
              <a:t>Forcing function</a:t>
            </a:r>
          </a:p>
        </p:txBody>
      </p:sp>
      <p:sp>
        <p:nvSpPr>
          <p:cNvPr id="3" name="Content Placeholder 2">
            <a:extLst>
              <a:ext uri="{FF2B5EF4-FFF2-40B4-BE49-F238E27FC236}">
                <a16:creationId xmlns:a16="http://schemas.microsoft.com/office/drawing/2014/main" id="{C0561092-CE17-4B11-8447-EF6E37AA361F}"/>
              </a:ext>
            </a:extLst>
          </p:cNvPr>
          <p:cNvSpPr>
            <a:spLocks noGrp="1"/>
          </p:cNvSpPr>
          <p:nvPr>
            <p:ph idx="1"/>
          </p:nvPr>
        </p:nvSpPr>
        <p:spPr>
          <a:xfrm>
            <a:off x="838200" y="1825625"/>
            <a:ext cx="6529754" cy="4021260"/>
          </a:xfrm>
        </p:spPr>
        <p:txBody>
          <a:bodyPr>
            <a:normAutofit/>
          </a:bodyPr>
          <a:lstStyle/>
          <a:p>
            <a:r>
              <a:rPr lang="en-US" dirty="0"/>
              <a:t>• A 25-year-old man was killed in a freak accident in a plastic factory in India after he was swallowed up by a large bladed machine which he had been cleaning.</a:t>
            </a:r>
          </a:p>
          <a:p>
            <a:r>
              <a:rPr lang="en-US" dirty="0"/>
              <a:t>The horrific incident, caught on CCTV, happened at the factory located in Noida, a satellite city of Delhi, on </a:t>
            </a:r>
            <a:r>
              <a:rPr lang="en-US"/>
              <a:t>Thursday morning 27 Sep, 2018.</a:t>
            </a:r>
            <a:endParaRPr lang="en-US" dirty="0"/>
          </a:p>
          <a:p>
            <a:r>
              <a:rPr lang="en-US" dirty="0"/>
              <a:t>According to police, the man, identified only as Wajid, was cleaning the machine when someone switched it on and he was sucked in.</a:t>
            </a:r>
          </a:p>
        </p:txBody>
      </p:sp>
    </p:spTree>
    <p:extLst>
      <p:ext uri="{BB962C8B-B14F-4D97-AF65-F5344CB8AC3E}">
        <p14:creationId xmlns:p14="http://schemas.microsoft.com/office/powerpoint/2010/main" val="384382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DB6B-E206-437F-8D9D-F5BB5285EBB3}"/>
              </a:ext>
            </a:extLst>
          </p:cNvPr>
          <p:cNvSpPr>
            <a:spLocks noGrp="1"/>
          </p:cNvSpPr>
          <p:nvPr>
            <p:ph type="title"/>
          </p:nvPr>
        </p:nvSpPr>
        <p:spPr/>
        <p:txBody>
          <a:bodyPr/>
          <a:lstStyle/>
          <a:p>
            <a:r>
              <a:rPr lang="en-US" dirty="0"/>
              <a:t>Forcing function - </a:t>
            </a:r>
            <a:r>
              <a:rPr lang="en-US" sz="1800" dirty="0">
                <a:solidFill>
                  <a:srgbClr val="0070C0"/>
                </a:solidFill>
              </a:rPr>
              <a:t>Second line of Defense against human error</a:t>
            </a:r>
            <a:endParaRPr lang="en-US" dirty="0">
              <a:solidFill>
                <a:srgbClr val="0070C0"/>
              </a:solidFill>
            </a:endParaRPr>
          </a:p>
        </p:txBody>
      </p:sp>
      <p:sp>
        <p:nvSpPr>
          <p:cNvPr id="3" name="Content Placeholder 2">
            <a:extLst>
              <a:ext uri="{FF2B5EF4-FFF2-40B4-BE49-F238E27FC236}">
                <a16:creationId xmlns:a16="http://schemas.microsoft.com/office/drawing/2014/main" id="{0A47B84E-0183-493E-84D6-81CC75FFAE45}"/>
              </a:ext>
            </a:extLst>
          </p:cNvPr>
          <p:cNvSpPr>
            <a:spLocks noGrp="1"/>
          </p:cNvSpPr>
          <p:nvPr>
            <p:ph idx="1"/>
          </p:nvPr>
        </p:nvSpPr>
        <p:spPr>
          <a:xfrm>
            <a:off x="838201" y="1825625"/>
            <a:ext cx="7298634" cy="4177610"/>
          </a:xfrm>
        </p:spPr>
        <p:txBody>
          <a:bodyPr>
            <a:normAutofit/>
          </a:bodyPr>
          <a:lstStyle/>
          <a:p>
            <a:pPr marL="0" indent="0">
              <a:buNone/>
            </a:pPr>
            <a:r>
              <a:rPr lang="en-US" dirty="0"/>
              <a:t>• </a:t>
            </a:r>
            <a:r>
              <a:rPr lang="en-US" b="1" dirty="0"/>
              <a:t>Interlocks </a:t>
            </a:r>
            <a:r>
              <a:rPr lang="en-US" dirty="0"/>
              <a:t>- prevent accidental use of a device</a:t>
            </a:r>
          </a:p>
          <a:p>
            <a:pPr marL="457200" lvl="1" indent="0">
              <a:buNone/>
            </a:pPr>
            <a:r>
              <a:rPr lang="en-US" dirty="0"/>
              <a:t>• pin on fire extinguisher or hand • force operations to take place in proper sequence</a:t>
            </a:r>
          </a:p>
          <a:p>
            <a:pPr marL="457200" lvl="1" indent="0">
              <a:buNone/>
            </a:pPr>
            <a:r>
              <a:rPr lang="en-US" dirty="0"/>
              <a:t>grenade</a:t>
            </a:r>
          </a:p>
          <a:p>
            <a:pPr marL="0" indent="0">
              <a:buNone/>
            </a:pPr>
            <a:r>
              <a:rPr lang="en-US" dirty="0"/>
              <a:t>• </a:t>
            </a:r>
            <a:r>
              <a:rPr lang="en-US" b="1" dirty="0" err="1"/>
              <a:t>Lockins</a:t>
            </a:r>
            <a:r>
              <a:rPr lang="en-US" b="1" dirty="0"/>
              <a:t> </a:t>
            </a:r>
            <a:r>
              <a:rPr lang="en-US" dirty="0"/>
              <a:t>- keeps operation active preventing someone from</a:t>
            </a:r>
          </a:p>
          <a:p>
            <a:pPr marL="0" indent="0">
              <a:buNone/>
            </a:pPr>
            <a:r>
              <a:rPr lang="en-US" dirty="0"/>
              <a:t>permanently stopping it</a:t>
            </a:r>
          </a:p>
          <a:p>
            <a:pPr marL="457200" lvl="1" indent="0">
              <a:buNone/>
            </a:pPr>
            <a:r>
              <a:rPr lang="en-US" dirty="0"/>
              <a:t>• if you ask a word processor to quit it should ask you if you</a:t>
            </a:r>
          </a:p>
          <a:p>
            <a:pPr marL="457200" lvl="1" indent="0">
              <a:buNone/>
            </a:pPr>
            <a:r>
              <a:rPr lang="en-US" dirty="0"/>
              <a:t>want to save the modified file you have been working on or</a:t>
            </a:r>
          </a:p>
          <a:p>
            <a:pPr marL="457200" lvl="1" indent="0">
              <a:buNone/>
            </a:pPr>
            <a:r>
              <a:rPr lang="en-US" dirty="0"/>
              <a:t>discard the changes</a:t>
            </a:r>
          </a:p>
          <a:p>
            <a:pPr marL="0" indent="0">
              <a:buNone/>
            </a:pPr>
            <a:r>
              <a:rPr lang="en-US" dirty="0"/>
              <a:t>• </a:t>
            </a:r>
            <a:r>
              <a:rPr lang="en-US" b="1" dirty="0"/>
              <a:t>Lockouts </a:t>
            </a:r>
            <a:r>
              <a:rPr lang="en-US" dirty="0"/>
              <a:t>- prevents an event from occurring</a:t>
            </a:r>
          </a:p>
          <a:p>
            <a:pPr marL="457200" lvl="1" indent="0">
              <a:buNone/>
            </a:pPr>
            <a:r>
              <a:rPr lang="en-US" dirty="0"/>
              <a:t>• in case of fire, can't go below the first floor on stairs</a:t>
            </a:r>
            <a:endParaRPr lang="bn-IN" dirty="0"/>
          </a:p>
          <a:p>
            <a:pPr marL="457200" lvl="1" indent="0">
              <a:buNone/>
            </a:pPr>
            <a:endParaRPr lang="bn-IN" dirty="0"/>
          </a:p>
        </p:txBody>
      </p:sp>
      <p:pic>
        <p:nvPicPr>
          <p:cNvPr id="4" name="How To Launch Nuclear Missile">
            <a:hlinkClick r:id="" action="ppaction://media"/>
            <a:extLst>
              <a:ext uri="{FF2B5EF4-FFF2-40B4-BE49-F238E27FC236}">
                <a16:creationId xmlns:a16="http://schemas.microsoft.com/office/drawing/2014/main" id="{5C1DA658-6B37-41D6-920E-E106C0443F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28849" y="4392275"/>
            <a:ext cx="3576325" cy="1880509"/>
          </a:xfrm>
          <a:prstGeom prst="rect">
            <a:avLst/>
          </a:prstGeom>
        </p:spPr>
      </p:pic>
      <p:pic>
        <p:nvPicPr>
          <p:cNvPr id="6" name="Picture 5">
            <a:extLst>
              <a:ext uri="{FF2B5EF4-FFF2-40B4-BE49-F238E27FC236}">
                <a16:creationId xmlns:a16="http://schemas.microsoft.com/office/drawing/2014/main" id="{BF24B0A8-D959-444D-B09F-E718F608F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0424" y="1825625"/>
            <a:ext cx="1603375" cy="1603375"/>
          </a:xfrm>
          <a:prstGeom prst="rect">
            <a:avLst/>
          </a:prstGeom>
        </p:spPr>
      </p:pic>
      <p:sp>
        <p:nvSpPr>
          <p:cNvPr id="7" name="TextBox 6">
            <a:extLst>
              <a:ext uri="{FF2B5EF4-FFF2-40B4-BE49-F238E27FC236}">
                <a16:creationId xmlns:a16="http://schemas.microsoft.com/office/drawing/2014/main" id="{41BD28A2-CBF5-205E-89C7-C73373D0C7BA}"/>
              </a:ext>
            </a:extLst>
          </p:cNvPr>
          <p:cNvSpPr txBox="1"/>
          <p:nvPr/>
        </p:nvSpPr>
        <p:spPr>
          <a:xfrm>
            <a:off x="9022222" y="3914430"/>
            <a:ext cx="2181314" cy="369332"/>
          </a:xfrm>
          <a:prstGeom prst="rect">
            <a:avLst/>
          </a:prstGeom>
          <a:noFill/>
        </p:spPr>
        <p:txBody>
          <a:bodyPr wrap="square">
            <a:spAutoFit/>
          </a:bodyPr>
          <a:lstStyle/>
          <a:p>
            <a:r>
              <a:rPr lang="en-US" b="0" i="0" dirty="0">
                <a:solidFill>
                  <a:srgbClr val="0F0F0F"/>
                </a:solidFill>
                <a:effectLst/>
                <a:latin typeface="Roboto" panose="02000000000000000000" pitchFamily="2" charset="0"/>
              </a:rPr>
              <a:t>"</a:t>
            </a:r>
            <a:r>
              <a:rPr lang="en-US" b="0" i="0" dirty="0" err="1">
                <a:solidFill>
                  <a:srgbClr val="0F0F0F"/>
                </a:solidFill>
                <a:effectLst/>
                <a:latin typeface="Roboto" panose="02000000000000000000" pitchFamily="2" charset="0"/>
              </a:rPr>
              <a:t>WarGames</a:t>
            </a:r>
            <a:r>
              <a:rPr lang="en-US" b="0" i="0" dirty="0">
                <a:solidFill>
                  <a:srgbClr val="0F0F0F"/>
                </a:solidFill>
                <a:effectLst/>
                <a:latin typeface="Roboto" panose="02000000000000000000" pitchFamily="2" charset="0"/>
              </a:rPr>
              <a:t>" (1983)</a:t>
            </a:r>
            <a:endParaRPr lang="en-US" dirty="0"/>
          </a:p>
        </p:txBody>
      </p:sp>
    </p:spTree>
    <p:extLst>
      <p:ext uri="{BB962C8B-B14F-4D97-AF65-F5344CB8AC3E}">
        <p14:creationId xmlns:p14="http://schemas.microsoft.com/office/powerpoint/2010/main" val="27000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8"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850E-9DA3-4617-A19B-366C305D0B03}"/>
              </a:ext>
            </a:extLst>
          </p:cNvPr>
          <p:cNvSpPr>
            <a:spLocks noGrp="1"/>
          </p:cNvSpPr>
          <p:nvPr>
            <p:ph type="title"/>
          </p:nvPr>
        </p:nvSpPr>
        <p:spPr/>
        <p:txBody>
          <a:bodyPr/>
          <a:lstStyle/>
          <a:p>
            <a:r>
              <a:rPr lang="en-US" dirty="0"/>
              <a:t>Gulf of Execution</a:t>
            </a:r>
          </a:p>
        </p:txBody>
      </p:sp>
      <p:sp>
        <p:nvSpPr>
          <p:cNvPr id="3" name="Content Placeholder 2">
            <a:extLst>
              <a:ext uri="{FF2B5EF4-FFF2-40B4-BE49-F238E27FC236}">
                <a16:creationId xmlns:a16="http://schemas.microsoft.com/office/drawing/2014/main" id="{97298198-F1C9-43C4-AE83-8688ABDFF323}"/>
              </a:ext>
            </a:extLst>
          </p:cNvPr>
          <p:cNvSpPr>
            <a:spLocks noGrp="1"/>
          </p:cNvSpPr>
          <p:nvPr>
            <p:ph idx="1"/>
          </p:nvPr>
        </p:nvSpPr>
        <p:spPr/>
        <p:txBody>
          <a:bodyPr/>
          <a:lstStyle/>
          <a:p>
            <a:pPr marL="0" indent="0">
              <a:buNone/>
            </a:pPr>
            <a:r>
              <a:rPr lang="en-US" dirty="0"/>
              <a:t>• How well does the system allow someone to do their intended actions directly</a:t>
            </a:r>
          </a:p>
          <a:p>
            <a:pPr marL="0" indent="0">
              <a:buNone/>
            </a:pPr>
            <a:r>
              <a:rPr lang="en-US" dirty="0"/>
              <a:t>• Do the affordances provided by the system match the actions intended by the person</a:t>
            </a:r>
          </a:p>
          <a:p>
            <a:pPr marL="0" indent="0">
              <a:buNone/>
            </a:pPr>
            <a:r>
              <a:rPr lang="en-US" dirty="0"/>
              <a:t>• Bad if not clear what actions need to be done to accomplish the intention</a:t>
            </a:r>
          </a:p>
        </p:txBody>
      </p:sp>
    </p:spTree>
    <p:extLst>
      <p:ext uri="{BB962C8B-B14F-4D97-AF65-F5344CB8AC3E}">
        <p14:creationId xmlns:p14="http://schemas.microsoft.com/office/powerpoint/2010/main" val="2348023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CE08-62FE-4750-92F1-B9FE8582F3AF}"/>
              </a:ext>
            </a:extLst>
          </p:cNvPr>
          <p:cNvSpPr>
            <a:spLocks noGrp="1"/>
          </p:cNvSpPr>
          <p:nvPr>
            <p:ph type="title"/>
          </p:nvPr>
        </p:nvSpPr>
        <p:spPr/>
        <p:txBody>
          <a:bodyPr/>
          <a:lstStyle/>
          <a:p>
            <a:r>
              <a:rPr lang="en-US" dirty="0"/>
              <a:t>Gulf of Evaluation</a:t>
            </a:r>
          </a:p>
        </p:txBody>
      </p:sp>
      <p:sp>
        <p:nvSpPr>
          <p:cNvPr id="3" name="Content Placeholder 2">
            <a:extLst>
              <a:ext uri="{FF2B5EF4-FFF2-40B4-BE49-F238E27FC236}">
                <a16:creationId xmlns:a16="http://schemas.microsoft.com/office/drawing/2014/main" id="{E0F7DB9A-95BA-499A-BCE8-BFF3817BA18C}"/>
              </a:ext>
            </a:extLst>
          </p:cNvPr>
          <p:cNvSpPr>
            <a:spLocks noGrp="1"/>
          </p:cNvSpPr>
          <p:nvPr>
            <p:ph idx="1"/>
          </p:nvPr>
        </p:nvSpPr>
        <p:spPr/>
        <p:txBody>
          <a:bodyPr/>
          <a:lstStyle/>
          <a:p>
            <a:pPr marL="0" indent="0">
              <a:buNone/>
            </a:pPr>
            <a:r>
              <a:rPr lang="en-US" dirty="0"/>
              <a:t>• How well does the system provide a visible state that can be directly perceived and that is interpretable in terms of the intentions and expectations of the user.</a:t>
            </a:r>
          </a:p>
          <a:p>
            <a:pPr marL="0" indent="0">
              <a:buNone/>
            </a:pPr>
            <a:r>
              <a:rPr lang="en-US" dirty="0"/>
              <a:t>• How much effort user must exert to interpret the state of the system and determine how well the expectations and intentions have been </a:t>
            </a:r>
            <a:r>
              <a:rPr lang="en-US"/>
              <a:t>met.</a:t>
            </a:r>
            <a:endParaRPr lang="en-US" dirty="0"/>
          </a:p>
        </p:txBody>
      </p:sp>
    </p:spTree>
    <p:extLst>
      <p:ext uri="{BB962C8B-B14F-4D97-AF65-F5344CB8AC3E}">
        <p14:creationId xmlns:p14="http://schemas.microsoft.com/office/powerpoint/2010/main" val="3179448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C265-E496-40C1-9586-B5C761DCE5E9}"/>
              </a:ext>
            </a:extLst>
          </p:cNvPr>
          <p:cNvSpPr>
            <a:spLocks noGrp="1"/>
          </p:cNvSpPr>
          <p:nvPr>
            <p:ph type="title"/>
          </p:nvPr>
        </p:nvSpPr>
        <p:spPr/>
        <p:txBody>
          <a:bodyPr/>
          <a:lstStyle/>
          <a:p>
            <a:r>
              <a:rPr lang="en-US" dirty="0"/>
              <a:t>7 Stages of Action</a:t>
            </a:r>
          </a:p>
        </p:txBody>
      </p:sp>
      <p:sp>
        <p:nvSpPr>
          <p:cNvPr id="3" name="Content Placeholder 2">
            <a:extLst>
              <a:ext uri="{FF2B5EF4-FFF2-40B4-BE49-F238E27FC236}">
                <a16:creationId xmlns:a16="http://schemas.microsoft.com/office/drawing/2014/main" id="{57A4DC80-82B2-42FA-80D5-A31A96F9899B}"/>
              </a:ext>
            </a:extLst>
          </p:cNvPr>
          <p:cNvSpPr>
            <a:spLocks noGrp="1"/>
          </p:cNvSpPr>
          <p:nvPr>
            <p:ph idx="1"/>
          </p:nvPr>
        </p:nvSpPr>
        <p:spPr/>
        <p:txBody>
          <a:bodyPr>
            <a:normAutofit/>
          </a:bodyPr>
          <a:lstStyle/>
          <a:p>
            <a:pPr marL="0" indent="0">
              <a:buNone/>
            </a:pPr>
            <a:r>
              <a:rPr lang="en-US" dirty="0"/>
              <a:t>• Forming the goal - state to be achieved (often ill-formed)</a:t>
            </a:r>
          </a:p>
          <a:p>
            <a:pPr marL="0" indent="0">
              <a:buNone/>
            </a:pPr>
            <a:r>
              <a:rPr lang="en-US" dirty="0"/>
              <a:t>• Forming the intention - goal translated into intention to perform some action</a:t>
            </a:r>
          </a:p>
          <a:p>
            <a:pPr marL="0" indent="0">
              <a:buNone/>
            </a:pPr>
            <a:r>
              <a:rPr lang="en-US" dirty="0"/>
              <a:t>• Specifying an action - translate intention into set of internal commands</a:t>
            </a:r>
          </a:p>
          <a:p>
            <a:pPr marL="0" indent="0">
              <a:buNone/>
            </a:pPr>
            <a:r>
              <a:rPr lang="en-US" dirty="0"/>
              <a:t>• Executing the action</a:t>
            </a:r>
          </a:p>
          <a:p>
            <a:pPr marL="0" indent="0">
              <a:buNone/>
            </a:pPr>
            <a:r>
              <a:rPr lang="en-US" dirty="0"/>
              <a:t>• Perceiving the state of the world</a:t>
            </a:r>
          </a:p>
          <a:p>
            <a:pPr marL="0" indent="0">
              <a:buNone/>
            </a:pPr>
            <a:r>
              <a:rPr lang="en-US" dirty="0"/>
              <a:t>• Interpreting the state of the world</a:t>
            </a:r>
          </a:p>
          <a:p>
            <a:pPr marL="0" indent="0">
              <a:buNone/>
            </a:pPr>
            <a:r>
              <a:rPr lang="en-US" dirty="0"/>
              <a:t>• Evaluating the outcome</a:t>
            </a:r>
          </a:p>
        </p:txBody>
      </p:sp>
    </p:spTree>
    <p:extLst>
      <p:ext uri="{BB962C8B-B14F-4D97-AF65-F5344CB8AC3E}">
        <p14:creationId xmlns:p14="http://schemas.microsoft.com/office/powerpoint/2010/main" val="298183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F6B8-65EC-4543-8377-3AF36D32691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CDD56B8-3E51-4F69-8245-2B4796251BB8}"/>
              </a:ext>
            </a:extLst>
          </p:cNvPr>
          <p:cNvSpPr>
            <a:spLocks noGrp="1"/>
          </p:cNvSpPr>
          <p:nvPr>
            <p:ph idx="1"/>
          </p:nvPr>
        </p:nvSpPr>
        <p:spPr/>
        <p:txBody>
          <a:bodyPr>
            <a:normAutofit/>
          </a:bodyPr>
          <a:lstStyle/>
          <a:p>
            <a:pPr marL="0" indent="0">
              <a:buNone/>
            </a:pPr>
            <a:r>
              <a:rPr lang="en-US" sz="2800" dirty="0"/>
              <a:t>• You reading a book at dusk and its getting dark</a:t>
            </a:r>
          </a:p>
          <a:p>
            <a:pPr marL="0" indent="0">
              <a:buNone/>
            </a:pPr>
            <a:r>
              <a:rPr lang="en-US" sz="2800" dirty="0"/>
              <a:t>• Goal</a:t>
            </a:r>
          </a:p>
          <a:p>
            <a:pPr marL="457200" lvl="1" indent="0">
              <a:buNone/>
            </a:pPr>
            <a:r>
              <a:rPr lang="en-US" sz="2400" dirty="0"/>
              <a:t>• get more light</a:t>
            </a:r>
          </a:p>
          <a:p>
            <a:pPr marL="0" indent="0">
              <a:buNone/>
            </a:pPr>
            <a:r>
              <a:rPr lang="en-US" sz="2800" dirty="0"/>
              <a:t>• Forming intention</a:t>
            </a:r>
          </a:p>
          <a:p>
            <a:pPr marL="457200" lvl="1" indent="0">
              <a:buNone/>
            </a:pPr>
            <a:r>
              <a:rPr lang="en-US" sz="2400" dirty="0"/>
              <a:t>• push the switch on the lamp</a:t>
            </a:r>
          </a:p>
          <a:p>
            <a:pPr marL="0" indent="0">
              <a:buNone/>
            </a:pPr>
            <a:r>
              <a:rPr lang="en-US" sz="2800" dirty="0"/>
              <a:t>• Specifying action</a:t>
            </a:r>
          </a:p>
          <a:p>
            <a:pPr marL="457200" lvl="1" indent="0">
              <a:buNone/>
            </a:pPr>
            <a:r>
              <a:rPr lang="en-US" sz="2400" dirty="0"/>
              <a:t>• how to move body</a:t>
            </a:r>
          </a:p>
        </p:txBody>
      </p:sp>
    </p:spTree>
    <p:extLst>
      <p:ext uri="{BB962C8B-B14F-4D97-AF65-F5344CB8AC3E}">
        <p14:creationId xmlns:p14="http://schemas.microsoft.com/office/powerpoint/2010/main" val="266343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53A-EFBA-41D4-901F-DF680842F7D4}"/>
              </a:ext>
            </a:extLst>
          </p:cNvPr>
          <p:cNvSpPr>
            <a:spLocks noGrp="1"/>
          </p:cNvSpPr>
          <p:nvPr>
            <p:ph type="title"/>
          </p:nvPr>
        </p:nvSpPr>
        <p:spPr/>
        <p:txBody>
          <a:bodyPr/>
          <a:lstStyle/>
          <a:p>
            <a:r>
              <a:rPr lang="en-US" dirty="0"/>
              <a:t>7 Stages as Design Aid</a:t>
            </a:r>
          </a:p>
        </p:txBody>
      </p:sp>
      <p:sp>
        <p:nvSpPr>
          <p:cNvPr id="3" name="Content Placeholder 2">
            <a:extLst>
              <a:ext uri="{FF2B5EF4-FFF2-40B4-BE49-F238E27FC236}">
                <a16:creationId xmlns:a16="http://schemas.microsoft.com/office/drawing/2014/main" id="{5BA59105-D57E-4C87-AB47-1269EB956BD3}"/>
              </a:ext>
            </a:extLst>
          </p:cNvPr>
          <p:cNvSpPr>
            <a:spLocks noGrp="1"/>
          </p:cNvSpPr>
          <p:nvPr>
            <p:ph idx="1"/>
          </p:nvPr>
        </p:nvSpPr>
        <p:spPr/>
        <p:txBody>
          <a:bodyPr>
            <a:normAutofit/>
          </a:bodyPr>
          <a:lstStyle/>
          <a:p>
            <a:pPr marL="0" indent="0">
              <a:buNone/>
            </a:pPr>
            <a:r>
              <a:rPr lang="en-US" sz="2800" dirty="0"/>
              <a:t>• How easily can a person</a:t>
            </a:r>
          </a:p>
          <a:p>
            <a:pPr marL="457200" lvl="1" indent="0">
              <a:buNone/>
            </a:pPr>
            <a:r>
              <a:rPr lang="en-US" sz="2400" dirty="0"/>
              <a:t>• Determine the function of the device</a:t>
            </a:r>
          </a:p>
          <a:p>
            <a:pPr marL="457200" lvl="1" indent="0">
              <a:buNone/>
            </a:pPr>
            <a:r>
              <a:rPr lang="en-US" sz="2400" dirty="0"/>
              <a:t>• Tell what actions are possible</a:t>
            </a:r>
          </a:p>
          <a:p>
            <a:pPr marL="457200" lvl="1" indent="0">
              <a:buNone/>
            </a:pPr>
            <a:r>
              <a:rPr lang="en-US" sz="2400" dirty="0"/>
              <a:t>• Determine mapping from intention to physical movement</a:t>
            </a:r>
          </a:p>
          <a:p>
            <a:pPr marL="457200" lvl="1" indent="0">
              <a:buNone/>
            </a:pPr>
            <a:r>
              <a:rPr lang="en-US" sz="2400" dirty="0"/>
              <a:t>• Perform the action</a:t>
            </a:r>
          </a:p>
          <a:p>
            <a:pPr marL="457200" lvl="1" indent="0">
              <a:buNone/>
            </a:pPr>
            <a:r>
              <a:rPr lang="en-US" sz="2400" dirty="0"/>
              <a:t>• Tell if system is in desired state</a:t>
            </a:r>
          </a:p>
          <a:p>
            <a:pPr marL="457200" lvl="1" indent="0">
              <a:buNone/>
            </a:pPr>
            <a:r>
              <a:rPr lang="en-US" sz="2400" dirty="0"/>
              <a:t>• Determine mapping from system state to interpretation</a:t>
            </a:r>
          </a:p>
          <a:p>
            <a:pPr marL="457200" lvl="1" indent="0">
              <a:buNone/>
            </a:pPr>
            <a:r>
              <a:rPr lang="en-US" sz="2400" dirty="0"/>
              <a:t>• Tell what state system is in</a:t>
            </a:r>
          </a:p>
        </p:txBody>
      </p:sp>
    </p:spTree>
    <p:extLst>
      <p:ext uri="{BB962C8B-B14F-4D97-AF65-F5344CB8AC3E}">
        <p14:creationId xmlns:p14="http://schemas.microsoft.com/office/powerpoint/2010/main" val="1509531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83A2-90E1-48AC-BF2F-6B0EC6B6B68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37B35772-30DE-41D8-9A58-084707FDBB60}"/>
              </a:ext>
            </a:extLst>
          </p:cNvPr>
          <p:cNvSpPr>
            <a:spLocks noGrp="1"/>
          </p:cNvSpPr>
          <p:nvPr>
            <p:ph idx="1"/>
          </p:nvPr>
        </p:nvSpPr>
        <p:spPr>
          <a:xfrm>
            <a:off x="838200" y="1825625"/>
            <a:ext cx="5483469" cy="2947544"/>
          </a:xfrm>
        </p:spPr>
        <p:txBody>
          <a:bodyPr/>
          <a:lstStyle/>
          <a:p>
            <a:pPr marL="0" indent="0">
              <a:buNone/>
            </a:pPr>
            <a:r>
              <a:rPr lang="en-US" dirty="0"/>
              <a:t>• Faucets</a:t>
            </a:r>
          </a:p>
          <a:p>
            <a:pPr marL="0" indent="0">
              <a:buNone/>
            </a:pPr>
            <a:r>
              <a:rPr lang="en-US" dirty="0"/>
              <a:t>• Car air conditioner</a:t>
            </a:r>
          </a:p>
          <a:p>
            <a:pPr marL="0" indent="0">
              <a:buNone/>
            </a:pPr>
            <a:r>
              <a:rPr lang="en-US" dirty="0"/>
              <a:t>• Think about these in terms of</a:t>
            </a:r>
          </a:p>
          <a:p>
            <a:pPr marL="457200" lvl="1" indent="0">
              <a:buNone/>
            </a:pPr>
            <a:r>
              <a:rPr lang="en-US" dirty="0"/>
              <a:t>• Visibility</a:t>
            </a:r>
          </a:p>
          <a:p>
            <a:pPr marL="457200" lvl="1" indent="0">
              <a:buNone/>
            </a:pPr>
            <a:r>
              <a:rPr lang="en-US" dirty="0"/>
              <a:t>• Mapping</a:t>
            </a:r>
          </a:p>
          <a:p>
            <a:pPr marL="457200" lvl="1" indent="0">
              <a:buNone/>
            </a:pPr>
            <a:r>
              <a:rPr lang="en-US" dirty="0"/>
              <a:t>• Feedback</a:t>
            </a:r>
          </a:p>
          <a:p>
            <a:pPr marL="457200" lvl="1" indent="0">
              <a:buNone/>
            </a:pPr>
            <a:r>
              <a:rPr lang="en-US" dirty="0"/>
              <a:t>• 7 Stages of Action</a:t>
            </a:r>
          </a:p>
        </p:txBody>
      </p:sp>
      <p:pic>
        <p:nvPicPr>
          <p:cNvPr id="7170" name="Picture 2" descr="Related image">
            <a:extLst>
              <a:ext uri="{FF2B5EF4-FFF2-40B4-BE49-F238E27FC236}">
                <a16:creationId xmlns:a16="http://schemas.microsoft.com/office/drawing/2014/main" id="{BAA4FA8D-FB03-4F53-8684-676FBF83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862762"/>
            <a:ext cx="2124075" cy="17907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a:extLst>
              <a:ext uri="{FF2B5EF4-FFF2-40B4-BE49-F238E27FC236}">
                <a16:creationId xmlns:a16="http://schemas.microsoft.com/office/drawing/2014/main" id="{DA0B5AF7-7ADA-4CBC-ABC8-77A45E917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195" y="1006760"/>
            <a:ext cx="2384318" cy="17832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id="{59AF87A8-E0F8-44AC-89C6-7D2164305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762" y="3333750"/>
            <a:ext cx="25336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lated image">
            <a:extLst>
              <a:ext uri="{FF2B5EF4-FFF2-40B4-BE49-F238E27FC236}">
                <a16:creationId xmlns:a16="http://schemas.microsoft.com/office/drawing/2014/main" id="{8686158A-7771-4688-9DB2-456AB1B0F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9" y="4691747"/>
            <a:ext cx="5276850" cy="16655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9D2A090-9E76-486F-8F71-CABDD672AAD7}"/>
                  </a:ext>
                </a:extLst>
              </p14:cNvPr>
              <p14:cNvContentPartPr/>
              <p14:nvPr/>
            </p14:nvContentPartPr>
            <p14:xfrm>
              <a:off x="7563600" y="4187880"/>
              <a:ext cx="360" cy="360"/>
            </p14:xfrm>
          </p:contentPart>
        </mc:Choice>
        <mc:Fallback xmlns="">
          <p:pic>
            <p:nvPicPr>
              <p:cNvPr id="4" name="Ink 3">
                <a:extLst>
                  <a:ext uri="{FF2B5EF4-FFF2-40B4-BE49-F238E27FC236}">
                    <a16:creationId xmlns:a16="http://schemas.microsoft.com/office/drawing/2014/main" id="{49D2A090-9E76-486F-8F71-CABDD672AAD7}"/>
                  </a:ext>
                </a:extLst>
              </p:cNvPr>
              <p:cNvPicPr/>
              <p:nvPr/>
            </p:nvPicPr>
            <p:blipFill>
              <a:blip r:embed="rId8"/>
              <a:stretch>
                <a:fillRect/>
              </a:stretch>
            </p:blipFill>
            <p:spPr>
              <a:xfrm>
                <a:off x="7554240" y="4178520"/>
                <a:ext cx="19080" cy="19080"/>
              </a:xfrm>
              <a:prstGeom prst="rect">
                <a:avLst/>
              </a:prstGeom>
            </p:spPr>
          </p:pic>
        </mc:Fallback>
      </mc:AlternateContent>
      <p:pic>
        <p:nvPicPr>
          <p:cNvPr id="6" name="Picture 5" descr="A picture containing text, kitchen appliance&#10;&#10;Description automatically generated">
            <a:extLst>
              <a:ext uri="{FF2B5EF4-FFF2-40B4-BE49-F238E27FC236}">
                <a16:creationId xmlns:a16="http://schemas.microsoft.com/office/drawing/2014/main" id="{DA7C3001-CAD4-4402-9B3C-C8B9F205B61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015412" y="2958137"/>
            <a:ext cx="2925505" cy="3098713"/>
          </a:xfrm>
          <a:prstGeom prst="rect">
            <a:avLst/>
          </a:prstGeom>
        </p:spPr>
      </p:pic>
    </p:spTree>
    <p:extLst>
      <p:ext uri="{BB962C8B-B14F-4D97-AF65-F5344CB8AC3E}">
        <p14:creationId xmlns:p14="http://schemas.microsoft.com/office/powerpoint/2010/main" val="138419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4" name="Rectangle 13">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picture containing brass, music, person&#10;&#10;Description automatically generated">
            <a:extLst>
              <a:ext uri="{FF2B5EF4-FFF2-40B4-BE49-F238E27FC236}">
                <a16:creationId xmlns:a16="http://schemas.microsoft.com/office/drawing/2014/main" id="{AEBCDE1A-A1EF-4FED-A185-0F6667122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8" y="1427784"/>
            <a:ext cx="3209544" cy="3699762"/>
          </a:xfrm>
          <a:prstGeom prst="rect">
            <a:avLst/>
          </a:prstGeom>
        </p:spPr>
      </p:pic>
      <p:grpSp>
        <p:nvGrpSpPr>
          <p:cNvPr id="17" name="Group 16">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8" name="Rectangle 17">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picture containing person, indoor, ground, holding&#10;&#10;Description automatically generated">
            <a:extLst>
              <a:ext uri="{FF2B5EF4-FFF2-40B4-BE49-F238E27FC236}">
                <a16:creationId xmlns:a16="http://schemas.microsoft.com/office/drawing/2014/main" id="{1C557F88-D354-4038-B32F-3CFB6C2EA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1672893"/>
            <a:ext cx="3209544" cy="3209544"/>
          </a:xfrm>
          <a:prstGeom prst="rect">
            <a:avLst/>
          </a:prstGeom>
        </p:spPr>
      </p:pic>
      <p:grpSp>
        <p:nvGrpSpPr>
          <p:cNvPr id="21" name="Group 20">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2" name="Rectangle 21">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close up of a newspaper&#10;&#10;Description automatically generated">
            <a:extLst>
              <a:ext uri="{FF2B5EF4-FFF2-40B4-BE49-F238E27FC236}">
                <a16:creationId xmlns:a16="http://schemas.microsoft.com/office/drawing/2014/main" id="{392073E5-F9A4-4345-A8D3-C7406D71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1672893"/>
            <a:ext cx="3209544" cy="3209544"/>
          </a:xfrm>
          <a:prstGeom prst="rect">
            <a:avLst/>
          </a:prstGeom>
        </p:spPr>
      </p:pic>
    </p:spTree>
    <p:extLst>
      <p:ext uri="{BB962C8B-B14F-4D97-AF65-F5344CB8AC3E}">
        <p14:creationId xmlns:p14="http://schemas.microsoft.com/office/powerpoint/2010/main" val="326829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B715-CA52-443A-B29B-FDC834C48EA1}"/>
              </a:ext>
            </a:extLst>
          </p:cNvPr>
          <p:cNvSpPr>
            <a:spLocks noGrp="1"/>
          </p:cNvSpPr>
          <p:nvPr>
            <p:ph type="title"/>
          </p:nvPr>
        </p:nvSpPr>
        <p:spPr/>
        <p:txBody>
          <a:bodyPr/>
          <a:lstStyle/>
          <a:p>
            <a:r>
              <a:rPr lang="en-US" dirty="0"/>
              <a:t>The Cars</a:t>
            </a:r>
          </a:p>
        </p:txBody>
      </p:sp>
      <p:pic>
        <p:nvPicPr>
          <p:cNvPr id="5" name="Picture 4" descr="A picture containing tree, grass, outdoor, truck&#10;&#10;Description automatically generated">
            <a:extLst>
              <a:ext uri="{FF2B5EF4-FFF2-40B4-BE49-F238E27FC236}">
                <a16:creationId xmlns:a16="http://schemas.microsoft.com/office/drawing/2014/main" id="{8A638CA0-7200-4790-AB8F-338EF24E6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60" y="2113635"/>
            <a:ext cx="4467349" cy="3067295"/>
          </a:xfrm>
          <a:prstGeom prst="rect">
            <a:avLst/>
          </a:prstGeom>
        </p:spPr>
      </p:pic>
      <p:pic>
        <p:nvPicPr>
          <p:cNvPr id="7" name="Picture 6" descr="A picture containing transport, outdoor, horse-drawn vehicle, blue&#10;&#10;Description automatically generated">
            <a:extLst>
              <a:ext uri="{FF2B5EF4-FFF2-40B4-BE49-F238E27FC236}">
                <a16:creationId xmlns:a16="http://schemas.microsoft.com/office/drawing/2014/main" id="{6DCBF0E9-6B59-4A75-81B1-75F0CAC5715D}"/>
              </a:ext>
            </a:extLst>
          </p:cNvPr>
          <p:cNvPicPr>
            <a:picLocks noChangeAspect="1"/>
          </p:cNvPicPr>
          <p:nvPr/>
        </p:nvPicPr>
        <p:blipFill rotWithShape="1">
          <a:blip r:embed="rId3">
            <a:extLst>
              <a:ext uri="{28A0092B-C50C-407E-A947-70E740481C1C}">
                <a14:useLocalDpi xmlns:a14="http://schemas.microsoft.com/office/drawing/2010/main" val="0"/>
              </a:ext>
            </a:extLst>
          </a:blip>
          <a:srcRect b="4758"/>
          <a:stretch/>
        </p:blipFill>
        <p:spPr>
          <a:xfrm>
            <a:off x="535322" y="2113635"/>
            <a:ext cx="5991727" cy="4279979"/>
          </a:xfrm>
          <a:prstGeom prst="rect">
            <a:avLst/>
          </a:prstGeom>
        </p:spPr>
      </p:pic>
      <p:pic>
        <p:nvPicPr>
          <p:cNvPr id="9" name="Picture 8" descr="A picture containing car, transport, parked&#10;&#10;Description automatically generated">
            <a:extLst>
              <a:ext uri="{FF2B5EF4-FFF2-40B4-BE49-F238E27FC236}">
                <a16:creationId xmlns:a16="http://schemas.microsoft.com/office/drawing/2014/main" id="{7126A17A-6B00-442A-8B1C-D69B324095DA}"/>
              </a:ext>
            </a:extLst>
          </p:cNvPr>
          <p:cNvPicPr>
            <a:picLocks noChangeAspect="1"/>
          </p:cNvPicPr>
          <p:nvPr/>
        </p:nvPicPr>
        <p:blipFill rotWithShape="1">
          <a:blip r:embed="rId4">
            <a:extLst>
              <a:ext uri="{28A0092B-C50C-407E-A947-70E740481C1C}">
                <a14:useLocalDpi xmlns:a14="http://schemas.microsoft.com/office/drawing/2010/main" val="0"/>
              </a:ext>
            </a:extLst>
          </a:blip>
          <a:srcRect b="22981"/>
          <a:stretch/>
        </p:blipFill>
        <p:spPr>
          <a:xfrm>
            <a:off x="710808" y="2113635"/>
            <a:ext cx="5180752" cy="2992632"/>
          </a:xfrm>
          <a:prstGeom prst="rect">
            <a:avLst/>
          </a:prstGeom>
        </p:spPr>
      </p:pic>
      <p:pic>
        <p:nvPicPr>
          <p:cNvPr id="11" name="Picture 10" descr="A picture containing sky, car, outdoor, mountain&#10;&#10;Description automatically generated">
            <a:extLst>
              <a:ext uri="{FF2B5EF4-FFF2-40B4-BE49-F238E27FC236}">
                <a16:creationId xmlns:a16="http://schemas.microsoft.com/office/drawing/2014/main" id="{43E84D69-4D7A-4C59-838B-C909B9E3FC53}"/>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15690" r="9018"/>
          <a:stretch/>
        </p:blipFill>
        <p:spPr>
          <a:xfrm>
            <a:off x="793179" y="2113635"/>
            <a:ext cx="5366516" cy="3495332"/>
          </a:xfrm>
          <a:prstGeom prst="rect">
            <a:avLst/>
          </a:prstGeom>
        </p:spPr>
      </p:pic>
      <p:pic>
        <p:nvPicPr>
          <p:cNvPr id="13" name="Picture 12">
            <a:extLst>
              <a:ext uri="{FF2B5EF4-FFF2-40B4-BE49-F238E27FC236}">
                <a16:creationId xmlns:a16="http://schemas.microsoft.com/office/drawing/2014/main" id="{C5E341BC-14FD-4729-8C5C-0EDEB759E57A}"/>
              </a:ext>
            </a:extLst>
          </p:cNvPr>
          <p:cNvPicPr>
            <a:picLocks noChangeAspect="1"/>
          </p:cNvPicPr>
          <p:nvPr/>
        </p:nvPicPr>
        <p:blipFill>
          <a:blip r:embed="rId6">
            <a:extLst>
              <a:ext uri="{28A0092B-C50C-407E-A947-70E740481C1C}">
                <a14:useLocalDpi xmlns:a14="http://schemas.microsoft.com/office/drawing/2010/main" val="0"/>
              </a:ext>
            </a:extLst>
          </a:blip>
          <a:srcRect t="17246" b="17246"/>
          <a:stretch/>
        </p:blipFill>
        <p:spPr>
          <a:xfrm>
            <a:off x="651166" y="2113635"/>
            <a:ext cx="6116564" cy="2992632"/>
          </a:xfrm>
          <a:prstGeom prst="rect">
            <a:avLst/>
          </a:prstGeom>
        </p:spPr>
      </p:pic>
      <p:pic>
        <p:nvPicPr>
          <p:cNvPr id="15" name="Picture 14" descr="A car parked in a driveway&#10;&#10;Description automatically generated with medium confidence">
            <a:extLst>
              <a:ext uri="{FF2B5EF4-FFF2-40B4-BE49-F238E27FC236}">
                <a16:creationId xmlns:a16="http://schemas.microsoft.com/office/drawing/2014/main" id="{DD619C46-F104-453D-8E24-80EE7149506E}"/>
              </a:ext>
            </a:extLst>
          </p:cNvPr>
          <p:cNvPicPr>
            <a:picLocks noChangeAspect="1"/>
          </p:cNvPicPr>
          <p:nvPr/>
        </p:nvPicPr>
        <p:blipFill rotWithShape="1">
          <a:blip r:embed="rId7">
            <a:extLst>
              <a:ext uri="{28A0092B-C50C-407E-A947-70E740481C1C}">
                <a14:useLocalDpi xmlns:a14="http://schemas.microsoft.com/office/drawing/2010/main" val="0"/>
              </a:ext>
            </a:extLst>
          </a:blip>
          <a:srcRect l="-511" r="-6"/>
          <a:stretch/>
        </p:blipFill>
        <p:spPr>
          <a:xfrm>
            <a:off x="2645532" y="2113635"/>
            <a:ext cx="7312351" cy="3826340"/>
          </a:xfrm>
          <a:prstGeom prst="rect">
            <a:avLst/>
          </a:prstGeom>
        </p:spPr>
      </p:pic>
      <p:pic>
        <p:nvPicPr>
          <p:cNvPr id="19" name="Picture 18" descr="A picture containing outdoor, road, grass, car&#10;&#10;Description automatically generated">
            <a:extLst>
              <a:ext uri="{FF2B5EF4-FFF2-40B4-BE49-F238E27FC236}">
                <a16:creationId xmlns:a16="http://schemas.microsoft.com/office/drawing/2014/main" id="{0541B61C-E445-4282-A77A-163A51B073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8293" y="2137645"/>
            <a:ext cx="5704514" cy="3208789"/>
          </a:xfrm>
          <a:prstGeom prst="rect">
            <a:avLst/>
          </a:prstGeom>
        </p:spPr>
      </p:pic>
      <p:sp>
        <p:nvSpPr>
          <p:cNvPr id="3" name="TextBox 2">
            <a:extLst>
              <a:ext uri="{FF2B5EF4-FFF2-40B4-BE49-F238E27FC236}">
                <a16:creationId xmlns:a16="http://schemas.microsoft.com/office/drawing/2014/main" id="{D1E45B3F-5E2F-4255-A403-1D0F67FAC7A7}"/>
              </a:ext>
            </a:extLst>
          </p:cNvPr>
          <p:cNvSpPr txBox="1"/>
          <p:nvPr/>
        </p:nvSpPr>
        <p:spPr>
          <a:xfrm>
            <a:off x="1092265" y="1535576"/>
            <a:ext cx="1198008" cy="369332"/>
          </a:xfrm>
          <a:prstGeom prst="rect">
            <a:avLst/>
          </a:prstGeom>
          <a:noFill/>
        </p:spPr>
        <p:txBody>
          <a:bodyPr wrap="square" rtlCol="0">
            <a:spAutoFit/>
          </a:bodyPr>
          <a:lstStyle/>
          <a:p>
            <a:r>
              <a:rPr lang="en-US" dirty="0"/>
              <a:t>You Dream</a:t>
            </a:r>
          </a:p>
        </p:txBody>
      </p:sp>
      <p:sp>
        <p:nvSpPr>
          <p:cNvPr id="4" name="TextBox 3">
            <a:extLst>
              <a:ext uri="{FF2B5EF4-FFF2-40B4-BE49-F238E27FC236}">
                <a16:creationId xmlns:a16="http://schemas.microsoft.com/office/drawing/2014/main" id="{AF3FCB5C-9CC8-4254-98EE-F2D9EBBC2A9D}"/>
              </a:ext>
            </a:extLst>
          </p:cNvPr>
          <p:cNvSpPr txBox="1"/>
          <p:nvPr/>
        </p:nvSpPr>
        <p:spPr>
          <a:xfrm>
            <a:off x="2290273" y="1535576"/>
            <a:ext cx="885179" cy="369332"/>
          </a:xfrm>
          <a:prstGeom prst="rect">
            <a:avLst/>
          </a:prstGeom>
          <a:noFill/>
        </p:spPr>
        <p:txBody>
          <a:bodyPr wrap="none" rtlCol="0">
            <a:spAutoFit/>
          </a:bodyPr>
          <a:lstStyle/>
          <a:p>
            <a:r>
              <a:rPr lang="en-US" dirty="0"/>
              <a:t>Bad Fix</a:t>
            </a:r>
          </a:p>
        </p:txBody>
      </p:sp>
      <p:sp>
        <p:nvSpPr>
          <p:cNvPr id="6" name="TextBox 5">
            <a:extLst>
              <a:ext uri="{FF2B5EF4-FFF2-40B4-BE49-F238E27FC236}">
                <a16:creationId xmlns:a16="http://schemas.microsoft.com/office/drawing/2014/main" id="{F6966246-E69B-4A13-BEA1-8C8FBB650E6A}"/>
              </a:ext>
            </a:extLst>
          </p:cNvPr>
          <p:cNvSpPr txBox="1"/>
          <p:nvPr/>
        </p:nvSpPr>
        <p:spPr>
          <a:xfrm>
            <a:off x="3282247" y="1535576"/>
            <a:ext cx="1461619" cy="369332"/>
          </a:xfrm>
          <a:prstGeom prst="rect">
            <a:avLst/>
          </a:prstGeom>
          <a:noFill/>
        </p:spPr>
        <p:txBody>
          <a:bodyPr wrap="none" rtlCol="0">
            <a:spAutoFit/>
          </a:bodyPr>
          <a:lstStyle/>
          <a:p>
            <a:r>
              <a:rPr lang="en-US" dirty="0"/>
              <a:t>Too Expensive</a:t>
            </a:r>
          </a:p>
        </p:txBody>
      </p:sp>
      <p:sp>
        <p:nvSpPr>
          <p:cNvPr id="14" name="TextBox 13">
            <a:extLst>
              <a:ext uri="{FF2B5EF4-FFF2-40B4-BE49-F238E27FC236}">
                <a16:creationId xmlns:a16="http://schemas.microsoft.com/office/drawing/2014/main" id="{DCF82726-9912-451B-9FE0-173464E54C4E}"/>
              </a:ext>
            </a:extLst>
          </p:cNvPr>
          <p:cNvSpPr txBox="1"/>
          <p:nvPr/>
        </p:nvSpPr>
        <p:spPr>
          <a:xfrm>
            <a:off x="6992357" y="1532536"/>
            <a:ext cx="929473" cy="369332"/>
          </a:xfrm>
          <a:prstGeom prst="rect">
            <a:avLst/>
          </a:prstGeom>
          <a:noFill/>
        </p:spPr>
        <p:txBody>
          <a:bodyPr wrap="none" rtlCol="0">
            <a:spAutoFit/>
          </a:bodyPr>
          <a:lstStyle/>
          <a:p>
            <a:r>
              <a:rPr lang="en-US" dirty="0"/>
              <a:t>1920s</a:t>
            </a:r>
          </a:p>
        </p:txBody>
      </p:sp>
      <p:sp>
        <p:nvSpPr>
          <p:cNvPr id="16" name="TextBox 15">
            <a:extLst>
              <a:ext uri="{FF2B5EF4-FFF2-40B4-BE49-F238E27FC236}">
                <a16:creationId xmlns:a16="http://schemas.microsoft.com/office/drawing/2014/main" id="{BF394E2B-7250-4763-812C-8FA5E6BBECE8}"/>
              </a:ext>
            </a:extLst>
          </p:cNvPr>
          <p:cNvSpPr txBox="1"/>
          <p:nvPr/>
        </p:nvSpPr>
        <p:spPr>
          <a:xfrm>
            <a:off x="4945755" y="1532536"/>
            <a:ext cx="768159" cy="369332"/>
          </a:xfrm>
          <a:prstGeom prst="rect">
            <a:avLst/>
          </a:prstGeom>
          <a:noFill/>
        </p:spPr>
        <p:txBody>
          <a:bodyPr wrap="none" rtlCol="0">
            <a:spAutoFit/>
          </a:bodyPr>
          <a:lstStyle/>
          <a:p>
            <a:r>
              <a:rPr lang="en-US" dirty="0"/>
              <a:t>1900s</a:t>
            </a:r>
          </a:p>
        </p:txBody>
      </p:sp>
      <p:sp>
        <p:nvSpPr>
          <p:cNvPr id="20" name="TextBox 19">
            <a:extLst>
              <a:ext uri="{FF2B5EF4-FFF2-40B4-BE49-F238E27FC236}">
                <a16:creationId xmlns:a16="http://schemas.microsoft.com/office/drawing/2014/main" id="{B2EC1921-5CB5-455A-AB58-43533B5363E0}"/>
              </a:ext>
            </a:extLst>
          </p:cNvPr>
          <p:cNvSpPr txBox="1"/>
          <p:nvPr/>
        </p:nvSpPr>
        <p:spPr>
          <a:xfrm>
            <a:off x="8176972" y="1532536"/>
            <a:ext cx="929473" cy="369332"/>
          </a:xfrm>
          <a:prstGeom prst="rect">
            <a:avLst/>
          </a:prstGeom>
          <a:noFill/>
        </p:spPr>
        <p:txBody>
          <a:bodyPr wrap="none" rtlCol="0">
            <a:spAutoFit/>
          </a:bodyPr>
          <a:lstStyle/>
          <a:p>
            <a:r>
              <a:rPr lang="en-US" dirty="0"/>
              <a:t>1940s</a:t>
            </a:r>
          </a:p>
        </p:txBody>
      </p:sp>
      <p:sp>
        <p:nvSpPr>
          <p:cNvPr id="21" name="TextBox 20">
            <a:extLst>
              <a:ext uri="{FF2B5EF4-FFF2-40B4-BE49-F238E27FC236}">
                <a16:creationId xmlns:a16="http://schemas.microsoft.com/office/drawing/2014/main" id="{3FDF49CF-2FA1-4809-91EF-8DA027D31388}"/>
              </a:ext>
            </a:extLst>
          </p:cNvPr>
          <p:cNvSpPr txBox="1"/>
          <p:nvPr/>
        </p:nvSpPr>
        <p:spPr>
          <a:xfrm>
            <a:off x="5969056" y="1532536"/>
            <a:ext cx="768159" cy="369332"/>
          </a:xfrm>
          <a:prstGeom prst="rect">
            <a:avLst/>
          </a:prstGeom>
          <a:noFill/>
        </p:spPr>
        <p:txBody>
          <a:bodyPr wrap="none" rtlCol="0">
            <a:spAutoFit/>
          </a:bodyPr>
          <a:lstStyle/>
          <a:p>
            <a:r>
              <a:rPr lang="en-US" dirty="0"/>
              <a:t>1910s</a:t>
            </a:r>
          </a:p>
        </p:txBody>
      </p:sp>
    </p:spTree>
    <p:extLst>
      <p:ext uri="{BB962C8B-B14F-4D97-AF65-F5344CB8AC3E}">
        <p14:creationId xmlns:p14="http://schemas.microsoft.com/office/powerpoint/2010/main" val="890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6" grpId="0"/>
      <p:bldP spid="6" grpId="1"/>
      <p:bldP spid="14" grpId="0"/>
      <p:bldP spid="14" grpId="1"/>
      <p:bldP spid="16" grpId="0"/>
      <p:bldP spid="16" grpId="1"/>
      <p:bldP spid="20" grpId="0"/>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1A93-DD6A-49BF-90FE-DEBE1D0D886F}"/>
              </a:ext>
            </a:extLst>
          </p:cNvPr>
          <p:cNvSpPr>
            <a:spLocks noGrp="1"/>
          </p:cNvSpPr>
          <p:nvPr>
            <p:ph type="title"/>
          </p:nvPr>
        </p:nvSpPr>
        <p:spPr/>
        <p:txBody>
          <a:bodyPr/>
          <a:lstStyle/>
          <a:p>
            <a:r>
              <a:rPr lang="en-US" dirty="0"/>
              <a:t>Designing for Error</a:t>
            </a:r>
          </a:p>
        </p:txBody>
      </p:sp>
      <p:sp>
        <p:nvSpPr>
          <p:cNvPr id="3" name="Content Placeholder 2">
            <a:extLst>
              <a:ext uri="{FF2B5EF4-FFF2-40B4-BE49-F238E27FC236}">
                <a16:creationId xmlns:a16="http://schemas.microsoft.com/office/drawing/2014/main" id="{DE1C8FB5-89F7-4D36-8077-AEA963D0368F}"/>
              </a:ext>
            </a:extLst>
          </p:cNvPr>
          <p:cNvSpPr>
            <a:spLocks noGrp="1"/>
          </p:cNvSpPr>
          <p:nvPr>
            <p:ph idx="1"/>
          </p:nvPr>
        </p:nvSpPr>
        <p:spPr/>
        <p:txBody>
          <a:bodyPr>
            <a:normAutofit/>
          </a:bodyPr>
          <a:lstStyle/>
          <a:p>
            <a:pPr marL="0" indent="0">
              <a:buNone/>
            </a:pPr>
            <a:r>
              <a:rPr lang="en-US" dirty="0"/>
              <a:t>• </a:t>
            </a:r>
            <a:r>
              <a:rPr lang="en-US" b="1" dirty="0"/>
              <a:t>Visibility </a:t>
            </a:r>
            <a:r>
              <a:rPr lang="en-US" dirty="0"/>
              <a:t>- User can tell the state of the device and the alternatives for action</a:t>
            </a:r>
          </a:p>
          <a:p>
            <a:pPr marL="0" indent="0">
              <a:buNone/>
            </a:pPr>
            <a:r>
              <a:rPr lang="en-US" dirty="0"/>
              <a:t>• </a:t>
            </a:r>
            <a:r>
              <a:rPr lang="en-US" b="1" dirty="0"/>
              <a:t>Good conceptual model </a:t>
            </a:r>
            <a:r>
              <a:rPr lang="en-US" dirty="0"/>
              <a:t>- User given consistent in presentation of operations and results</a:t>
            </a:r>
          </a:p>
          <a:p>
            <a:pPr marL="0" indent="0">
              <a:buNone/>
            </a:pPr>
            <a:r>
              <a:rPr lang="en-US" dirty="0"/>
              <a:t>• </a:t>
            </a:r>
            <a:r>
              <a:rPr lang="en-US" b="1" dirty="0"/>
              <a:t>Good Mappings </a:t>
            </a:r>
            <a:r>
              <a:rPr lang="en-US" dirty="0"/>
              <a:t>- easy to determine relationships between actions and results, controls and their effects, system state and what's visible</a:t>
            </a:r>
          </a:p>
          <a:p>
            <a:pPr marL="0" indent="0">
              <a:buNone/>
            </a:pPr>
            <a:r>
              <a:rPr lang="en-US" dirty="0"/>
              <a:t>• </a:t>
            </a:r>
            <a:r>
              <a:rPr lang="en-US" b="1" dirty="0"/>
              <a:t>Feedback </a:t>
            </a:r>
            <a:r>
              <a:rPr lang="en-US" dirty="0"/>
              <a:t>- User receives full and continuous feedback</a:t>
            </a:r>
          </a:p>
        </p:txBody>
      </p:sp>
    </p:spTree>
    <p:extLst>
      <p:ext uri="{BB962C8B-B14F-4D97-AF65-F5344CB8AC3E}">
        <p14:creationId xmlns:p14="http://schemas.microsoft.com/office/powerpoint/2010/main" val="796092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C825-D2CB-4041-876C-FFCE78995C0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C1FB464-C841-4E81-9262-A20EA20FDC12}"/>
              </a:ext>
            </a:extLst>
          </p:cNvPr>
          <p:cNvSpPr>
            <a:spLocks noGrp="1"/>
          </p:cNvSpPr>
          <p:nvPr>
            <p:ph idx="1"/>
          </p:nvPr>
        </p:nvSpPr>
        <p:spPr/>
        <p:txBody>
          <a:bodyPr>
            <a:normAutofit/>
          </a:bodyPr>
          <a:lstStyle/>
          <a:p>
            <a:pPr marL="457200" indent="-457200">
              <a:buFont typeface="+mj-lt"/>
              <a:buAutoNum type="arabicPeriod"/>
            </a:pPr>
            <a:r>
              <a:rPr lang="en-US" dirty="0"/>
              <a:t>Discover three design errors in terms of affordance, visibility, feedback, mappings, constraints, forcing function in your </a:t>
            </a:r>
            <a:r>
              <a:rPr lang="en-US" dirty="0">
                <a:solidFill>
                  <a:srgbClr val="7030A0"/>
                </a:solidFill>
              </a:rPr>
              <a:t>Teams</a:t>
            </a:r>
            <a:r>
              <a:rPr lang="en-US" dirty="0"/>
              <a:t> application.</a:t>
            </a:r>
          </a:p>
          <a:p>
            <a:pPr marL="457200" indent="-457200">
              <a:buFont typeface="+mj-lt"/>
              <a:buAutoNum type="arabicPeriod"/>
            </a:pPr>
            <a:r>
              <a:rPr lang="en-US" dirty="0"/>
              <a:t>Discover all types of slips in your everyday actions. One for each type.</a:t>
            </a:r>
          </a:p>
          <a:p>
            <a:endParaRPr lang="en-US" dirty="0"/>
          </a:p>
          <a:p>
            <a:pPr marL="0" indent="0" algn="ctr">
              <a:buNone/>
            </a:pPr>
            <a:r>
              <a:rPr lang="en-US" sz="3600" b="1" dirty="0">
                <a:solidFill>
                  <a:srgbClr val="C00000"/>
                </a:solidFill>
              </a:rPr>
              <a:t>Copy/paste will seriously injure your grade!!!</a:t>
            </a:r>
          </a:p>
          <a:p>
            <a:pPr marL="0" indent="0" algn="ctr">
              <a:buNone/>
            </a:pPr>
            <a:endParaRPr lang="en-US" sz="3600" b="1" dirty="0">
              <a:solidFill>
                <a:srgbClr val="C00000"/>
              </a:solidFill>
            </a:endParaRPr>
          </a:p>
          <a:p>
            <a:pPr marL="0" indent="0" algn="ctr">
              <a:buNone/>
            </a:pPr>
            <a:r>
              <a:rPr lang="en-US" sz="2400" dirty="0">
                <a:solidFill>
                  <a:srgbClr val="7030A0"/>
                </a:solidFill>
              </a:rPr>
              <a:t>Submission deadline </a:t>
            </a:r>
            <a:r>
              <a:rPr lang="en-US" sz="2400">
                <a:solidFill>
                  <a:srgbClr val="7030A0"/>
                </a:solidFill>
              </a:rPr>
              <a:t>on Teams</a:t>
            </a:r>
            <a:endParaRPr lang="en-US" sz="2400" dirty="0">
              <a:solidFill>
                <a:srgbClr val="7030A0"/>
              </a:solidFill>
            </a:endParaRPr>
          </a:p>
        </p:txBody>
      </p:sp>
    </p:spTree>
    <p:extLst>
      <p:ext uri="{BB962C8B-B14F-4D97-AF65-F5344CB8AC3E}">
        <p14:creationId xmlns:p14="http://schemas.microsoft.com/office/powerpoint/2010/main" val="159359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4E3D-30B3-4A01-9393-AFD1569160DC}"/>
              </a:ext>
            </a:extLst>
          </p:cNvPr>
          <p:cNvSpPr>
            <a:spLocks noGrp="1"/>
          </p:cNvSpPr>
          <p:nvPr>
            <p:ph type="title"/>
          </p:nvPr>
        </p:nvSpPr>
        <p:spPr/>
        <p:txBody>
          <a:bodyPr/>
          <a:lstStyle/>
          <a:p>
            <a:r>
              <a:rPr lang="en-US" dirty="0"/>
              <a:t>Look around you...</a:t>
            </a:r>
          </a:p>
        </p:txBody>
      </p:sp>
      <p:sp>
        <p:nvSpPr>
          <p:cNvPr id="3" name="Content Placeholder 2">
            <a:extLst>
              <a:ext uri="{FF2B5EF4-FFF2-40B4-BE49-F238E27FC236}">
                <a16:creationId xmlns:a16="http://schemas.microsoft.com/office/drawing/2014/main" id="{F77718CF-A63A-4B42-BC12-798318017DF3}"/>
              </a:ext>
            </a:extLst>
          </p:cNvPr>
          <p:cNvSpPr>
            <a:spLocks noGrp="1"/>
          </p:cNvSpPr>
          <p:nvPr>
            <p:ph idx="1"/>
          </p:nvPr>
        </p:nvSpPr>
        <p:spPr/>
        <p:txBody>
          <a:bodyPr>
            <a:normAutofit/>
          </a:bodyPr>
          <a:lstStyle/>
          <a:p>
            <a:pPr marL="457200" lvl="1" indent="0">
              <a:buNone/>
            </a:pPr>
            <a:r>
              <a:rPr lang="en-US" sz="4800" dirty="0"/>
              <a:t>• Start by looking at Interfaces for</a:t>
            </a:r>
          </a:p>
          <a:p>
            <a:pPr marL="914400" lvl="2" indent="0">
              <a:buNone/>
            </a:pPr>
            <a:r>
              <a:rPr lang="en-US" sz="4400" dirty="0"/>
              <a:t>• Doors, Windows</a:t>
            </a:r>
          </a:p>
          <a:p>
            <a:pPr marL="914400" lvl="2" indent="0">
              <a:buNone/>
            </a:pPr>
            <a:r>
              <a:rPr lang="en-US" sz="4400" dirty="0"/>
              <a:t>• Stove</a:t>
            </a:r>
          </a:p>
          <a:p>
            <a:pPr marL="914400" lvl="2" indent="0">
              <a:buNone/>
            </a:pPr>
            <a:r>
              <a:rPr lang="en-US" sz="4400" dirty="0"/>
              <a:t>• Projectors</a:t>
            </a:r>
          </a:p>
          <a:p>
            <a:pPr marL="914400" lvl="2" indent="0">
              <a:buNone/>
            </a:pPr>
            <a:r>
              <a:rPr lang="en-US" sz="4400" dirty="0"/>
              <a:t>• TVs</a:t>
            </a:r>
          </a:p>
        </p:txBody>
      </p:sp>
    </p:spTree>
    <p:extLst>
      <p:ext uri="{BB962C8B-B14F-4D97-AF65-F5344CB8AC3E}">
        <p14:creationId xmlns:p14="http://schemas.microsoft.com/office/powerpoint/2010/main" val="425564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73CB-5673-4111-9968-E00E0166CFA4}"/>
              </a:ext>
            </a:extLst>
          </p:cNvPr>
          <p:cNvSpPr>
            <a:spLocks noGrp="1"/>
          </p:cNvSpPr>
          <p:nvPr>
            <p:ph type="title"/>
          </p:nvPr>
        </p:nvSpPr>
        <p:spPr/>
        <p:txBody>
          <a:bodyPr/>
          <a:lstStyle/>
          <a:p>
            <a:r>
              <a:rPr lang="en-US" dirty="0"/>
              <a:t>Affordances</a:t>
            </a:r>
          </a:p>
        </p:txBody>
      </p:sp>
      <p:sp>
        <p:nvSpPr>
          <p:cNvPr id="3" name="Content Placeholder 2">
            <a:extLst>
              <a:ext uri="{FF2B5EF4-FFF2-40B4-BE49-F238E27FC236}">
                <a16:creationId xmlns:a16="http://schemas.microsoft.com/office/drawing/2014/main" id="{482A75CB-3BF8-46B7-A9C1-6F890DC04A93}"/>
              </a:ext>
            </a:extLst>
          </p:cNvPr>
          <p:cNvSpPr>
            <a:spLocks noGrp="1"/>
          </p:cNvSpPr>
          <p:nvPr>
            <p:ph idx="1"/>
          </p:nvPr>
        </p:nvSpPr>
        <p:spPr/>
        <p:txBody>
          <a:bodyPr>
            <a:normAutofit fontScale="92500"/>
          </a:bodyPr>
          <a:lstStyle/>
          <a:p>
            <a:r>
              <a:rPr lang="en-US" sz="3600" dirty="0"/>
              <a:t> </a:t>
            </a:r>
            <a:r>
              <a:rPr lang="en-US" sz="3600" b="1" dirty="0"/>
              <a:t>Perceived </a:t>
            </a:r>
            <a:r>
              <a:rPr lang="en-US" sz="3600" dirty="0"/>
              <a:t>and </a:t>
            </a:r>
            <a:r>
              <a:rPr lang="en-US" sz="3600" b="1" dirty="0"/>
              <a:t>actual </a:t>
            </a:r>
            <a:r>
              <a:rPr lang="en-US" sz="3600" dirty="0"/>
              <a:t>properties of a thing, primarily those fundamental properties that determine just how the thing could possibly be used</a:t>
            </a:r>
          </a:p>
          <a:p>
            <a:pPr lvl="1"/>
            <a:r>
              <a:rPr lang="en-US" sz="3200" i="1" dirty="0"/>
              <a:t>Affordances </a:t>
            </a:r>
            <a:r>
              <a:rPr lang="en-US" sz="3200" dirty="0"/>
              <a:t>provide strong clues to the operation of a thing</a:t>
            </a:r>
          </a:p>
          <a:p>
            <a:pPr lvl="1"/>
            <a:r>
              <a:rPr lang="en-US" sz="3200" dirty="0"/>
              <a:t>Knobs are for turning</a:t>
            </a:r>
          </a:p>
          <a:p>
            <a:pPr lvl="1"/>
            <a:r>
              <a:rPr lang="en-US" sz="3200" dirty="0"/>
              <a:t>Slots are for inserting things into</a:t>
            </a:r>
          </a:p>
          <a:p>
            <a:r>
              <a:rPr lang="en-US" sz="3600" dirty="0"/>
              <a:t>Provide a good conceptual model and make things visible</a:t>
            </a:r>
          </a:p>
        </p:txBody>
      </p:sp>
    </p:spTree>
    <p:extLst>
      <p:ext uri="{BB962C8B-B14F-4D97-AF65-F5344CB8AC3E}">
        <p14:creationId xmlns:p14="http://schemas.microsoft.com/office/powerpoint/2010/main" val="51979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Related image">
            <a:extLst>
              <a:ext uri="{FF2B5EF4-FFF2-40B4-BE49-F238E27FC236}">
                <a16:creationId xmlns:a16="http://schemas.microsoft.com/office/drawing/2014/main" id="{A914831E-5DA9-42F9-B7F6-E156FDB78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912" y="4134753"/>
            <a:ext cx="2412755" cy="1954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37EB56-ABF7-459B-BE39-FD0568E2BB82}"/>
              </a:ext>
            </a:extLst>
          </p:cNvPr>
          <p:cNvSpPr>
            <a:spLocks noGrp="1"/>
          </p:cNvSpPr>
          <p:nvPr>
            <p:ph type="title"/>
          </p:nvPr>
        </p:nvSpPr>
        <p:spPr/>
        <p:txBody>
          <a:bodyPr/>
          <a:lstStyle/>
          <a:p>
            <a:r>
              <a:rPr lang="en-US" dirty="0"/>
              <a:t>Example: Door</a:t>
            </a:r>
          </a:p>
        </p:txBody>
      </p:sp>
      <p:pic>
        <p:nvPicPr>
          <p:cNvPr id="1026" name="Picture 2" descr="Related image">
            <a:extLst>
              <a:ext uri="{FF2B5EF4-FFF2-40B4-BE49-F238E27FC236}">
                <a16:creationId xmlns:a16="http://schemas.microsoft.com/office/drawing/2014/main" id="{A2B5AB74-CF8D-4D62-AAF4-5E34A148CB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65882" y="1690688"/>
            <a:ext cx="2219488" cy="2071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2A4EE44-F847-4E04-8840-417A582D9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114" y="1690688"/>
            <a:ext cx="2762029" cy="20715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ABEF99A9-40AE-4D80-8C4D-771B29D3E3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21" r="14046"/>
          <a:stretch/>
        </p:blipFill>
        <p:spPr bwMode="auto">
          <a:xfrm>
            <a:off x="3854911" y="4134753"/>
            <a:ext cx="2762029" cy="20651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ush bar doors">
            <a:extLst>
              <a:ext uri="{FF2B5EF4-FFF2-40B4-BE49-F238E27FC236}">
                <a16:creationId xmlns:a16="http://schemas.microsoft.com/office/drawing/2014/main" id="{E7EA7B69-E70E-4FE8-A0A7-EA5CC6B94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114" y="4598809"/>
            <a:ext cx="2618657" cy="1291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24DBFB-D980-4E00-BDD6-0F6EA9E8C4B7}"/>
              </a:ext>
            </a:extLst>
          </p:cNvPr>
          <p:cNvSpPr txBox="1"/>
          <p:nvPr/>
        </p:nvSpPr>
        <p:spPr>
          <a:xfrm>
            <a:off x="425134" y="1690688"/>
            <a:ext cx="29048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CCC508DC-3DA6-4DBF-A2FC-A0D8D78E6D4B}"/>
              </a:ext>
            </a:extLst>
          </p:cNvPr>
          <p:cNvSpPr txBox="1"/>
          <p:nvPr/>
        </p:nvSpPr>
        <p:spPr>
          <a:xfrm>
            <a:off x="422740" y="4044417"/>
            <a:ext cx="290482" cy="369332"/>
          </a:xfrm>
          <a:prstGeom prst="rect">
            <a:avLst/>
          </a:prstGeom>
          <a:noFill/>
        </p:spPr>
        <p:txBody>
          <a:bodyPr wrap="square" rtlCol="0">
            <a:spAutoFit/>
          </a:bodyPr>
          <a:lstStyle/>
          <a:p>
            <a:r>
              <a:rPr lang="en-US" dirty="0"/>
              <a:t>B</a:t>
            </a:r>
          </a:p>
        </p:txBody>
      </p:sp>
      <p:sp>
        <p:nvSpPr>
          <p:cNvPr id="9" name="TextBox 8">
            <a:extLst>
              <a:ext uri="{FF2B5EF4-FFF2-40B4-BE49-F238E27FC236}">
                <a16:creationId xmlns:a16="http://schemas.microsoft.com/office/drawing/2014/main" id="{3B360528-79D0-4D52-9676-DD04E639C9C5}"/>
              </a:ext>
            </a:extLst>
          </p:cNvPr>
          <p:cNvSpPr txBox="1"/>
          <p:nvPr/>
        </p:nvSpPr>
        <p:spPr>
          <a:xfrm>
            <a:off x="7235409" y="2936421"/>
            <a:ext cx="3930821" cy="2308324"/>
          </a:xfrm>
          <a:prstGeom prst="rect">
            <a:avLst/>
          </a:prstGeom>
          <a:noFill/>
        </p:spPr>
        <p:txBody>
          <a:bodyPr wrap="square" rtlCol="0">
            <a:spAutoFit/>
          </a:bodyPr>
          <a:lstStyle/>
          <a:p>
            <a:r>
              <a:rPr lang="en-US" dirty="0"/>
              <a:t>Doors in two commercial buildings: Both doors opens with push. Bar </a:t>
            </a:r>
            <a:r>
              <a:rPr lang="en-US" i="1" dirty="0"/>
              <a:t>A</a:t>
            </a:r>
            <a:r>
              <a:rPr lang="en-US" dirty="0"/>
              <a:t> hides the signal and makes it impossible to know on which side to push. Bar </a:t>
            </a:r>
            <a:r>
              <a:rPr lang="en-US" i="1" dirty="0"/>
              <a:t>B</a:t>
            </a:r>
            <a:r>
              <a:rPr lang="en-US" dirty="0"/>
              <a:t> (below) has a flat plate mounted on the side that is to be pushed; this is a naturally interpreted signal. A nice design, no frustration for the user. </a:t>
            </a:r>
          </a:p>
        </p:txBody>
      </p:sp>
      <p:sp>
        <p:nvSpPr>
          <p:cNvPr id="10" name="Multiplication Sign 9">
            <a:extLst>
              <a:ext uri="{FF2B5EF4-FFF2-40B4-BE49-F238E27FC236}">
                <a16:creationId xmlns:a16="http://schemas.microsoft.com/office/drawing/2014/main" id="{B6F2DA8E-3CA4-4A9B-BC3B-C5348DF08A47}"/>
              </a:ext>
            </a:extLst>
          </p:cNvPr>
          <p:cNvSpPr/>
          <p:nvPr/>
        </p:nvSpPr>
        <p:spPr>
          <a:xfrm>
            <a:off x="5804967" y="5284243"/>
            <a:ext cx="1274674" cy="1274674"/>
          </a:xfrm>
          <a:prstGeom prst="mathMultiply">
            <a:avLst>
              <a:gd name="adj1" fmla="val 15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7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5DF6-5204-4231-9429-F5C936ED5574}"/>
              </a:ext>
            </a:extLst>
          </p:cNvPr>
          <p:cNvSpPr>
            <a:spLocks noGrp="1"/>
          </p:cNvSpPr>
          <p:nvPr>
            <p:ph type="title"/>
          </p:nvPr>
        </p:nvSpPr>
        <p:spPr/>
        <p:txBody>
          <a:bodyPr/>
          <a:lstStyle/>
          <a:p>
            <a:r>
              <a:rPr lang="en-US" dirty="0"/>
              <a:t>Two conceptual models</a:t>
            </a:r>
          </a:p>
        </p:txBody>
      </p:sp>
      <p:sp>
        <p:nvSpPr>
          <p:cNvPr id="5" name="Content Placeholder 4">
            <a:extLst>
              <a:ext uri="{FF2B5EF4-FFF2-40B4-BE49-F238E27FC236}">
                <a16:creationId xmlns:a16="http://schemas.microsoft.com/office/drawing/2014/main" id="{CA7F3B25-0BF8-4EB2-8844-31BB527567CB}"/>
              </a:ext>
            </a:extLst>
          </p:cNvPr>
          <p:cNvSpPr>
            <a:spLocks noGrp="1"/>
          </p:cNvSpPr>
          <p:nvPr>
            <p:ph idx="1"/>
          </p:nvPr>
        </p:nvSpPr>
        <p:spPr>
          <a:xfrm>
            <a:off x="1024127" y="3790060"/>
            <a:ext cx="9720073" cy="2123630"/>
          </a:xfrm>
        </p:spPr>
        <p:txBody>
          <a:bodyPr/>
          <a:lstStyle/>
          <a:p>
            <a:r>
              <a:rPr lang="en-US" dirty="0"/>
              <a:t>The designer's conceptual model</a:t>
            </a:r>
          </a:p>
          <a:p>
            <a:r>
              <a:rPr lang="en-US" dirty="0"/>
              <a:t>The user's conceptual model</a:t>
            </a:r>
          </a:p>
        </p:txBody>
      </p:sp>
      <p:sp>
        <p:nvSpPr>
          <p:cNvPr id="6" name="TextBox 5">
            <a:extLst>
              <a:ext uri="{FF2B5EF4-FFF2-40B4-BE49-F238E27FC236}">
                <a16:creationId xmlns:a16="http://schemas.microsoft.com/office/drawing/2014/main" id="{1F5177B3-80DC-4835-9BC3-0FF30450C65E}"/>
              </a:ext>
            </a:extLst>
          </p:cNvPr>
          <p:cNvSpPr txBox="1"/>
          <p:nvPr/>
        </p:nvSpPr>
        <p:spPr>
          <a:xfrm>
            <a:off x="1024127" y="1737116"/>
            <a:ext cx="6097424" cy="1569660"/>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0070C0"/>
                </a:solidFill>
                <a:effectLst/>
                <a:latin typeface="arial" panose="020B0604020202020204" pitchFamily="34" charset="0"/>
              </a:rPr>
              <a:t>The perception of individual about the world surrounds him/her.</a:t>
            </a:r>
          </a:p>
          <a:p>
            <a:pPr marL="285750" indent="-285750">
              <a:buFont typeface="Arial" panose="020B0604020202020204" pitchFamily="34" charset="0"/>
              <a:buChar char="•"/>
            </a:pPr>
            <a:r>
              <a:rPr lang="en-US" sz="1600" b="0" i="0" dirty="0">
                <a:solidFill>
                  <a:srgbClr val="202124"/>
                </a:solidFill>
                <a:effectLst/>
                <a:latin typeface="arial" panose="020B0604020202020204" pitchFamily="34" charset="0"/>
              </a:rPr>
              <a:t>Conceptual models are </a:t>
            </a:r>
            <a:r>
              <a:rPr lang="en-US" sz="1600" b="1" i="0" dirty="0">
                <a:solidFill>
                  <a:srgbClr val="202124"/>
                </a:solidFill>
                <a:effectLst/>
                <a:latin typeface="arial" panose="020B0604020202020204" pitchFamily="34" charset="0"/>
              </a:rPr>
              <a:t>abstract, psychological representations of how tasks should be carried out</a:t>
            </a:r>
            <a:r>
              <a:rPr lang="en-US" sz="1600" b="0" i="0" dirty="0">
                <a:solidFill>
                  <a:srgbClr val="202124"/>
                </a:solidFill>
                <a:effectLst/>
                <a:latin typeface="arial" panose="020B0604020202020204" pitchFamily="34" charset="0"/>
              </a:rPr>
              <a:t>. People use conceptual models subconsciously and intuitively as a way of systematizing processes. </a:t>
            </a:r>
            <a:endParaRPr lang="en-US" sz="1600" dirty="0"/>
          </a:p>
        </p:txBody>
      </p:sp>
    </p:spTree>
    <p:extLst>
      <p:ext uri="{BB962C8B-B14F-4D97-AF65-F5344CB8AC3E}">
        <p14:creationId xmlns:p14="http://schemas.microsoft.com/office/powerpoint/2010/main" val="162432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D713-5878-4417-A157-15374686CFE1}"/>
              </a:ext>
            </a:extLst>
          </p:cNvPr>
          <p:cNvSpPr>
            <a:spLocks noGrp="1"/>
          </p:cNvSpPr>
          <p:nvPr>
            <p:ph type="title"/>
          </p:nvPr>
        </p:nvSpPr>
        <p:spPr/>
        <p:txBody>
          <a:bodyPr/>
          <a:lstStyle/>
          <a:p>
            <a:r>
              <a:rPr lang="en-US" dirty="0"/>
              <a:t>System Image</a:t>
            </a:r>
          </a:p>
        </p:txBody>
      </p:sp>
      <p:sp>
        <p:nvSpPr>
          <p:cNvPr id="3" name="Content Placeholder 2">
            <a:extLst>
              <a:ext uri="{FF2B5EF4-FFF2-40B4-BE49-F238E27FC236}">
                <a16:creationId xmlns:a16="http://schemas.microsoft.com/office/drawing/2014/main" id="{95369EAC-6A8D-41B7-BEAD-EE55CB439D4D}"/>
              </a:ext>
            </a:extLst>
          </p:cNvPr>
          <p:cNvSpPr>
            <a:spLocks noGrp="1"/>
          </p:cNvSpPr>
          <p:nvPr>
            <p:ph idx="1"/>
          </p:nvPr>
        </p:nvSpPr>
        <p:spPr/>
        <p:txBody>
          <a:bodyPr/>
          <a:lstStyle/>
          <a:p>
            <a:r>
              <a:rPr lang="en-US" dirty="0"/>
              <a:t>• The </a:t>
            </a:r>
            <a:r>
              <a:rPr lang="en-US" b="1" dirty="0"/>
              <a:t>system image </a:t>
            </a:r>
            <a:r>
              <a:rPr lang="en-US" dirty="0"/>
              <a:t>is the visible part of a device (including the physical structure, the documentation, instructions, </a:t>
            </a:r>
            <a:r>
              <a:rPr lang="en-US" dirty="0" err="1"/>
              <a:t>etc</a:t>
            </a:r>
            <a:r>
              <a:rPr lang="en-US" dirty="0"/>
              <a:t>)</a:t>
            </a:r>
          </a:p>
          <a:p>
            <a:r>
              <a:rPr lang="en-US" dirty="0"/>
              <a:t>• The designer only talks to the user through the system image</a:t>
            </a:r>
          </a:p>
          <a:p>
            <a:r>
              <a:rPr lang="en-US" dirty="0"/>
              <a:t>• If the system image doesn't make the design model clear, then the user will create a</a:t>
            </a:r>
          </a:p>
          <a:p>
            <a:r>
              <a:rPr lang="en-US" dirty="0"/>
              <a:t>different model through their interaction.</a:t>
            </a:r>
          </a:p>
        </p:txBody>
      </p:sp>
    </p:spTree>
    <p:extLst>
      <p:ext uri="{BB962C8B-B14F-4D97-AF65-F5344CB8AC3E}">
        <p14:creationId xmlns:p14="http://schemas.microsoft.com/office/powerpoint/2010/main" val="102185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C5F60F74EE841974A727A88849D8D" ma:contentTypeVersion="0" ma:contentTypeDescription="Create a new document." ma:contentTypeScope="" ma:versionID="e10815b069e138227bbf694a1334618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75ADD4-B895-4728-B6DB-1EE445DE7B75}"/>
</file>

<file path=customXml/itemProps2.xml><?xml version="1.0" encoding="utf-8"?>
<ds:datastoreItem xmlns:ds="http://schemas.openxmlformats.org/officeDocument/2006/customXml" ds:itemID="{A81E45A5-F3B0-451B-8274-EC820DC0E480}"/>
</file>

<file path=customXml/itemProps3.xml><?xml version="1.0" encoding="utf-8"?>
<ds:datastoreItem xmlns:ds="http://schemas.openxmlformats.org/officeDocument/2006/customXml" ds:itemID="{5D221834-600F-4FAE-AE83-CB1F8E65B4E0}"/>
</file>

<file path=docProps/app.xml><?xml version="1.0" encoding="utf-8"?>
<Properties xmlns="http://schemas.openxmlformats.org/officeDocument/2006/extended-properties" xmlns:vt="http://schemas.openxmlformats.org/officeDocument/2006/docPropsVTypes">
  <TotalTime>1458</TotalTime>
  <Words>2427</Words>
  <Application>Microsoft Office PowerPoint</Application>
  <PresentationFormat>Widescreen</PresentationFormat>
  <Paragraphs>196</Paragraphs>
  <Slides>41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arial</vt:lpstr>
      <vt:lpstr>Calibri</vt:lpstr>
      <vt:lpstr>Calibri Light</vt:lpstr>
      <vt:lpstr>GillSans</vt:lpstr>
      <vt:lpstr>GillSans-Italic</vt:lpstr>
      <vt:lpstr>Roboto</vt:lpstr>
      <vt:lpstr>Tw Cen MT</vt:lpstr>
      <vt:lpstr>Tw Cen MT Condensed</vt:lpstr>
      <vt:lpstr>Wingdings</vt:lpstr>
      <vt:lpstr>Wingdings 3</vt:lpstr>
      <vt:lpstr>Integral</vt:lpstr>
      <vt:lpstr>The Design of Everyday Things</vt:lpstr>
      <vt:lpstr>The Design of Everyday Things</vt:lpstr>
      <vt:lpstr>Design of Everyday Things</vt:lpstr>
      <vt:lpstr>The Cars</vt:lpstr>
      <vt:lpstr>Look around you...</vt:lpstr>
      <vt:lpstr>Affordances</vt:lpstr>
      <vt:lpstr>Example: Door</vt:lpstr>
      <vt:lpstr>Two conceptual models</vt:lpstr>
      <vt:lpstr>System Image</vt:lpstr>
      <vt:lpstr>Mental Model</vt:lpstr>
      <vt:lpstr>Example: Thermostat</vt:lpstr>
      <vt:lpstr>Thermostat</vt:lpstr>
      <vt:lpstr>Mapping</vt:lpstr>
      <vt:lpstr>Automobile</vt:lpstr>
      <vt:lpstr>Connector</vt:lpstr>
      <vt:lpstr>Home Examples</vt:lpstr>
      <vt:lpstr>Home Examples</vt:lpstr>
      <vt:lpstr>Home Examples</vt:lpstr>
      <vt:lpstr>Home Examples</vt:lpstr>
      <vt:lpstr>Human Error</vt:lpstr>
      <vt:lpstr>Types of Slips</vt:lpstr>
      <vt:lpstr>Types of Slips</vt:lpstr>
      <vt:lpstr>Types of Slips</vt:lpstr>
      <vt:lpstr>Constraints</vt:lpstr>
      <vt:lpstr>Constraints – First line of Defense against human error</vt:lpstr>
      <vt:lpstr>Constraints</vt:lpstr>
      <vt:lpstr>Constraints</vt:lpstr>
      <vt:lpstr>Constraints</vt:lpstr>
      <vt:lpstr>Example: Toy</vt:lpstr>
      <vt:lpstr>Forcing function</vt:lpstr>
      <vt:lpstr>Forcing function</vt:lpstr>
      <vt:lpstr>Forcing function - Second line of Defense against human error</vt:lpstr>
      <vt:lpstr>Gulf of Execution</vt:lpstr>
      <vt:lpstr>Gulf of Evaluation</vt:lpstr>
      <vt:lpstr>7 Stages of Action</vt:lpstr>
      <vt:lpstr>Example</vt:lpstr>
      <vt:lpstr>7 Stages as Design Aid</vt:lpstr>
      <vt:lpstr>Examples</vt:lpstr>
      <vt:lpstr>PowerPoint Presentation</vt:lpstr>
      <vt:lpstr>Designing for Error</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of Everyday Things</dc:title>
  <dc:creator>Dr. Tabin Hasan</dc:creator>
  <cp:lastModifiedBy>Prof. Dr. Tabin Hasan</cp:lastModifiedBy>
  <cp:revision>38</cp:revision>
  <dcterms:created xsi:type="dcterms:W3CDTF">2020-07-27T09:39:49Z</dcterms:created>
  <dcterms:modified xsi:type="dcterms:W3CDTF">2022-12-16T18:56:30Z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0x010100042C5F60F74EE841974A727A88849D8D</vt:lpwstr>
  </property>
</Properties>
</file>